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21" r:id="rId3"/>
    <p:sldId id="320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315" r:id="rId38"/>
    <p:sldId id="316" r:id="rId39"/>
    <p:sldId id="317" r:id="rId40"/>
    <p:sldId id="318" r:id="rId41"/>
    <p:sldId id="319" r:id="rId42"/>
    <p:sldId id="323" r:id="rId43"/>
    <p:sldId id="292" r:id="rId44"/>
    <p:sldId id="293" r:id="rId45"/>
    <p:sldId id="294" r:id="rId46"/>
    <p:sldId id="295" r:id="rId47"/>
    <p:sldId id="296" r:id="rId48"/>
    <p:sldId id="322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24" r:id="rId59"/>
    <p:sldId id="307" r:id="rId60"/>
    <p:sldId id="308" r:id="rId61"/>
    <p:sldId id="309" r:id="rId62"/>
    <p:sldId id="310" r:id="rId63"/>
    <p:sldId id="311" r:id="rId64"/>
    <p:sldId id="325" r:id="rId65"/>
    <p:sldId id="326" r:id="rId66"/>
    <p:sldId id="327" r:id="rId67"/>
    <p:sldId id="328" r:id="rId68"/>
    <p:sldId id="329" r:id="rId6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C8DD-F7AD-4CD3-B6CD-D1B8636AE329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C99F-70A7-4933-AA75-0E0704BA733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697C8D2-9EE5-41B9-BC9C-5E8AB22C4CAE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99458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99BC78B-5F49-4923-B911-F19CBBAAF0C3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6378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A5DFE8B-F91E-4ECF-8E44-AEB44CBC77B8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408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9B782CE-4AC9-47E1-9F60-85B9E5210159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676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CC82AE-5CA6-44E1-83C7-519CCED75E21}" type="slidenum">
              <a:rPr lang="sk-SK" altLang="hu-HU" smtClean="0"/>
              <a:pPr>
                <a:spcBef>
                  <a:spcPct val="0"/>
                </a:spcBef>
              </a:pPr>
              <a:t>37</a:t>
            </a:fld>
            <a:endParaRPr lang="sk-SK" altLang="hu-HU"/>
          </a:p>
        </p:txBody>
      </p:sp>
    </p:spTree>
    <p:extLst>
      <p:ext uri="{BB962C8B-B14F-4D97-AF65-F5344CB8AC3E}">
        <p14:creationId xmlns:p14="http://schemas.microsoft.com/office/powerpoint/2010/main" val="320304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C7C278-92EA-4641-8C86-CA18404229ED}" type="slidenum">
              <a:rPr lang="sk-SK" altLang="hu-HU" smtClean="0"/>
              <a:pPr>
                <a:spcBef>
                  <a:spcPct val="0"/>
                </a:spcBef>
              </a:pPr>
              <a:t>39</a:t>
            </a:fld>
            <a:endParaRPr lang="sk-SK" altLang="hu-HU"/>
          </a:p>
        </p:txBody>
      </p:sp>
    </p:spTree>
    <p:extLst>
      <p:ext uri="{BB962C8B-B14F-4D97-AF65-F5344CB8AC3E}">
        <p14:creationId xmlns:p14="http://schemas.microsoft.com/office/powerpoint/2010/main" val="375223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1F1D4-EE92-404B-B17A-0E897C31DFEA}" type="slidenum">
              <a:rPr lang="sk-SK" altLang="hu-HU" smtClean="0"/>
              <a:pPr>
                <a:spcBef>
                  <a:spcPct val="0"/>
                </a:spcBef>
              </a:pPr>
              <a:t>40</a:t>
            </a:fld>
            <a:endParaRPr lang="sk-SK" altLang="hu-HU"/>
          </a:p>
        </p:txBody>
      </p:sp>
    </p:spTree>
    <p:extLst>
      <p:ext uri="{BB962C8B-B14F-4D97-AF65-F5344CB8AC3E}">
        <p14:creationId xmlns:p14="http://schemas.microsoft.com/office/powerpoint/2010/main" val="545078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513A8-451C-432E-A45E-89871DF32065}" type="slidenum">
              <a:rPr lang="sk-SK" altLang="hu-HU" smtClean="0"/>
              <a:pPr>
                <a:spcBef>
                  <a:spcPct val="0"/>
                </a:spcBef>
              </a:pPr>
              <a:t>41</a:t>
            </a:fld>
            <a:endParaRPr lang="sk-SK" altLang="hu-HU"/>
          </a:p>
        </p:txBody>
      </p:sp>
    </p:spTree>
    <p:extLst>
      <p:ext uri="{BB962C8B-B14F-4D97-AF65-F5344CB8AC3E}">
        <p14:creationId xmlns:p14="http://schemas.microsoft.com/office/powerpoint/2010/main" val="230816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05323B9-56FE-45D0-838C-ED34B5CA7FAB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7623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D5B9253-B853-4DA3-A053-1B8261FDE342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2915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531B0D0-32CB-4F4E-8F0B-FF6A47B16EDD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543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96338A-8A2D-4F13-9D48-7C218DD9AFD6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2059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073F682-A038-48DA-9940-C69B4B5EE863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315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B02B3DC-75F6-4403-AEE8-9D055C8080FD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838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063225D-04F7-4EA3-B781-370078CCD232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369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DC0AB2E-FE1C-4F92-86F4-3CB2D9AD8120}" type="slidenum">
              <a:rPr lang="sk-SK" altLang="sk-SK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sk-SK" altLang="sk-S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2943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90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5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3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2883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46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318993" cy="24110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6034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751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6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85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5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69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25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57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35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8AE6-FA75-4795-AC5F-904047B02C1D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31F7-A757-4FDE-8BA3-4EBC82977B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37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16675"/>
            <a:ext cx="9144000" cy="2047741"/>
          </a:xfrm>
        </p:spPr>
        <p:txBody>
          <a:bodyPr>
            <a:noAutofit/>
          </a:bodyPr>
          <a:lstStyle/>
          <a:p>
            <a:pPr lvl="0"/>
            <a:r>
              <a:rPr lang="hu-HU" sz="4800" b="1" dirty="0"/>
              <a:t>6. </a:t>
            </a:r>
            <a:br>
              <a:rPr lang="hu-HU" sz="4800" b="1" dirty="0"/>
            </a:br>
            <a:r>
              <a:rPr lang="sk-SK" sz="4800" b="1" dirty="0"/>
              <a:t>Typológia jazykových situácií. Jazyková krajina.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6536" y="3464416"/>
            <a:ext cx="9121464" cy="1777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cs-CZ" altLang="hu-HU" sz="1200" dirty="0"/>
          </a:p>
          <a:p>
            <a:r>
              <a:rPr lang="sk-SK" altLang="sk-SK" b="1" dirty="0"/>
              <a:t>Vysokoškolské učebné materiály </a:t>
            </a:r>
            <a:endParaRPr lang="en-US" altLang="sk-SK" dirty="0"/>
          </a:p>
          <a:p>
            <a:r>
              <a:rPr lang="sk-SK" altLang="sk-SK" b="1" i="1" dirty="0"/>
              <a:t>Sociolingvistika v slovensko-maďarskom kontexte</a:t>
            </a:r>
          </a:p>
          <a:p>
            <a:r>
              <a:rPr lang="sk-SK" sz="2200" dirty="0"/>
              <a:t>KEGA 001UJS-4/2018</a:t>
            </a:r>
          </a:p>
          <a:p>
            <a:r>
              <a:rPr lang="sk-SK" altLang="sk-SK" sz="2200" dirty="0"/>
              <a:t>Pedagogická fakulta Univerzity J. </a:t>
            </a:r>
            <a:r>
              <a:rPr lang="sk-SK" altLang="sk-SK" sz="2200" dirty="0" err="1"/>
              <a:t>Selyeho</a:t>
            </a:r>
            <a:endParaRPr lang="hu-HU" altLang="hu-HU" sz="22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684135" y="5655392"/>
            <a:ext cx="3983865" cy="44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2000" dirty="0" err="1"/>
              <a:t>PaedDr</a:t>
            </a:r>
            <a:r>
              <a:rPr lang="hu-HU" sz="2000" dirty="0"/>
              <a:t>. Eva </a:t>
            </a:r>
            <a:r>
              <a:rPr lang="hu-HU" sz="2000" dirty="0" err="1"/>
              <a:t>Győriová</a:t>
            </a:r>
            <a:r>
              <a:rPr lang="hu-HU" sz="2000" dirty="0"/>
              <a:t> </a:t>
            </a:r>
            <a:r>
              <a:rPr lang="hu-HU" sz="2000" dirty="0" err="1"/>
              <a:t>Baková</a:t>
            </a:r>
            <a:endParaRPr lang="hu-HU" sz="2000" dirty="0"/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786342"/>
            <a:ext cx="317500" cy="4762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00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828800" y="1244600"/>
            <a:ext cx="8602663" cy="160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k-SK" sz="4400" b="1" dirty="0">
                <a:latin typeface="Calibri"/>
                <a:ea typeface="Calibri"/>
                <a:cs typeface="Times New Roman"/>
              </a:rPr>
              <a:t>Klasifikácia vonkajších faktorov dynamiky jazyka</a:t>
            </a:r>
            <a:endParaRPr lang="sk-SK" sz="44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1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9867" y="620688"/>
            <a:ext cx="9948333" cy="5627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200" dirty="0">
                <a:latin typeface="Calibri"/>
                <a:ea typeface="Calibri"/>
                <a:cs typeface="Times New Roman"/>
              </a:rPr>
              <a:t>V prípade komplexnej klasifikácie ide o spoločnú sústavu endogénnych (jazykovo-štruktúrnych) a exogénnych (mimo jazykovej štruktúry stojacich) činiteľov, v rámci ktorej sa sumarizujú a triedia všetky relevantné motivačné impulzy jazykovej dynamiky.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200" dirty="0">
                <a:latin typeface="Calibri"/>
                <a:ea typeface="Calibri"/>
                <a:cs typeface="Times New Roman"/>
              </a:rPr>
              <a:t>Exogénne činitele sa obsahovo viac-menej prekrývajú so zložkami utvárajúcimi jazykovú situáciu. Je možné rozlišovať  3 širšie okruhy faktorov jazykovej dynamiky:</a:t>
            </a:r>
          </a:p>
          <a:p>
            <a:pPr marL="1439863" indent="0"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sk-SK" sz="2200" dirty="0">
                <a:latin typeface="Calibri"/>
                <a:ea typeface="Calibri"/>
                <a:cs typeface="Times New Roman"/>
              </a:rPr>
              <a:t> Extralingválne</a:t>
            </a:r>
          </a:p>
          <a:p>
            <a:pPr marL="1439863" indent="0"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sk-SK" sz="2200" dirty="0">
                <a:latin typeface="Calibri"/>
                <a:ea typeface="Calibri"/>
                <a:cs typeface="Times New Roman"/>
              </a:rPr>
              <a:t>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Interlingválne</a:t>
            </a:r>
            <a:endParaRPr lang="sk-SK" sz="2200" dirty="0">
              <a:latin typeface="Calibri"/>
              <a:ea typeface="Calibri"/>
              <a:cs typeface="Times New Roman"/>
            </a:endParaRPr>
          </a:p>
          <a:p>
            <a:pPr marL="1439863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sk-SK" sz="2200" dirty="0">
                <a:latin typeface="Calibri"/>
                <a:ea typeface="Calibri"/>
                <a:cs typeface="Times New Roman"/>
              </a:rPr>
              <a:t>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Intralingválne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9976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8333" y="692696"/>
            <a:ext cx="9711267" cy="555570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k-SK" b="1" dirty="0">
                <a:ea typeface="Calibri"/>
                <a:cs typeface="Times New Roman"/>
              </a:rPr>
              <a:t>Extralingválne faktory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Je potrebné rozlišovať dve prostredia existencie jazyka, a to sociálne a mentálne.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sk-SK" i="1" dirty="0">
                <a:ea typeface="Calibri"/>
                <a:cs typeface="Times New Roman"/>
              </a:rPr>
              <a:t>Sociálne faktory </a:t>
            </a:r>
            <a:r>
              <a:rPr lang="sk-SK" dirty="0">
                <a:ea typeface="Calibri"/>
                <a:cs typeface="Times New Roman"/>
              </a:rPr>
              <a:t>– sem sa zaraďujú:</a:t>
            </a:r>
          </a:p>
          <a:p>
            <a:pPr marL="627063" indent="-454025">
              <a:lnSpc>
                <a:spcPct val="170000"/>
              </a:lnSpc>
              <a:spcBef>
                <a:spcPts val="0"/>
              </a:spcBef>
              <a:buNone/>
            </a:pPr>
            <a:r>
              <a:rPr lang="sk-SK" i="1" dirty="0">
                <a:ea typeface="Calibri"/>
                <a:cs typeface="Times New Roman"/>
              </a:rPr>
              <a:t>a1)</a:t>
            </a:r>
            <a:r>
              <a:rPr lang="sk-SK" dirty="0">
                <a:ea typeface="Calibri"/>
                <a:cs typeface="Times New Roman"/>
              </a:rPr>
              <a:t> Všeobecné sociálno-politické faktory dynamiky jazyka – majú široký spoločenský dosah, pričom sú neintencionálne, t.j. nie sú špecificky zamerané na ovplyvňovanie stavu a používania jazyka. Tu sa rozlišujú:</a:t>
            </a:r>
          </a:p>
          <a:p>
            <a:pPr marL="1973263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ea typeface="Calibri"/>
                <a:cs typeface="Times New Roman"/>
              </a:rPr>
              <a:t>- kontinuálny spoločenský vývoj</a:t>
            </a:r>
          </a:p>
          <a:p>
            <a:pPr marL="1973263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ea typeface="Calibri"/>
                <a:cs typeface="Times New Roman"/>
              </a:rPr>
              <a:t>- politické zmeny</a:t>
            </a:r>
          </a:p>
          <a:p>
            <a:pPr marL="1973263" indent="-17780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ea typeface="Calibri"/>
                <a:cs typeface="Times New Roman"/>
              </a:rPr>
              <a:t>- sociálno-demografické zmeny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583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9867" y="692696"/>
            <a:ext cx="9728200" cy="5555704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i="1" dirty="0">
                <a:latin typeface="Calibri"/>
                <a:ea typeface="Calibri"/>
                <a:cs typeface="Times New Roman"/>
              </a:rPr>
              <a:t>a2)</a:t>
            </a:r>
            <a:r>
              <a:rPr lang="sk-SK" dirty="0">
                <a:latin typeface="Calibri"/>
                <a:ea typeface="Calibri"/>
                <a:cs typeface="Times New Roman"/>
              </a:rPr>
              <a:t> Intencionálne faktory jazykovej dynamiky – sú motivované zámerom bezprostredne pôsobiť na oblasť spoločenskej komunikácie tak, aby sa dosiahol žiaduci efekt v stave, postavení a fungovaní jazyka. V tomto zmysle majú zásadný spoločenský dosah politické zásahy do sféry spoločenského postavenia jazyka. Sem sa zaraďujú:</a:t>
            </a:r>
          </a:p>
          <a:p>
            <a:pPr marL="71913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legislatívne úpravy týkajúce sa spoločenského postavenia a používania jazyka</a:t>
            </a:r>
          </a:p>
          <a:p>
            <a:pPr marL="719138" inden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kodifikačné úpravy a práca v širšie ponímanej oblasti jazykovej kultúry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b) </a:t>
            </a:r>
            <a:r>
              <a:rPr lang="sk-SK" i="1" dirty="0">
                <a:latin typeface="Calibri"/>
                <a:ea typeface="Calibri"/>
                <a:cs typeface="Times New Roman"/>
              </a:rPr>
              <a:t>Mentálne faktory </a:t>
            </a:r>
            <a:r>
              <a:rPr lang="sk-SK" dirty="0">
                <a:latin typeface="Calibri"/>
                <a:ea typeface="Calibri"/>
                <a:cs typeface="Times New Roman"/>
              </a:rPr>
              <a:t>– patria k biologickým danostiam konkrétnych používateľov jazyka. Patria sem:</a:t>
            </a:r>
          </a:p>
          <a:p>
            <a:pPr marL="719138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vek</a:t>
            </a:r>
          </a:p>
          <a:p>
            <a:pPr marL="719138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pohlavie.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29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0400" y="1202268"/>
            <a:ext cx="8351312" cy="302226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/>
                <a:ea typeface="Calibri"/>
                <a:cs typeface="Times New Roman"/>
              </a:rPr>
              <a:t>Všeobecné </a:t>
            </a:r>
            <a:r>
              <a:rPr lang="sk-SK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sk-SK" b="1" dirty="0" smtClean="0">
                <a:latin typeface="Calibri"/>
                <a:ea typeface="Calibri"/>
                <a:cs typeface="Times New Roman"/>
              </a:rPr>
            </a:br>
            <a:r>
              <a:rPr lang="sk-SK" b="1" dirty="0" smtClean="0">
                <a:latin typeface="Calibri"/>
                <a:ea typeface="Calibri"/>
                <a:cs typeface="Times New Roman"/>
              </a:rPr>
              <a:t>sociálno-politické </a:t>
            </a:r>
            <a:br>
              <a:rPr lang="sk-SK" b="1" dirty="0" smtClean="0">
                <a:latin typeface="Calibri"/>
                <a:ea typeface="Calibri"/>
                <a:cs typeface="Times New Roman"/>
              </a:rPr>
            </a:br>
            <a:r>
              <a:rPr lang="sk-SK" b="1" dirty="0" smtClean="0">
                <a:latin typeface="Calibri"/>
                <a:ea typeface="Calibri"/>
                <a:cs typeface="Times New Roman"/>
              </a:rPr>
              <a:t>faktory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466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9867" y="332656"/>
            <a:ext cx="10270066" cy="6525344"/>
          </a:xfrm>
        </p:spPr>
        <p:txBody>
          <a:bodyPr>
            <a:normAutofit fontScale="70000" lnSpcReduction="20000"/>
          </a:bodyPr>
          <a:lstStyle/>
          <a:p>
            <a:pPr marL="177800" indent="-17780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K najvšeobecnejším sociálnym faktorom patria: </a:t>
            </a:r>
            <a:r>
              <a:rPr lang="sk-SK" i="1" dirty="0">
                <a:ea typeface="Calibri"/>
                <a:cs typeface="Times New Roman"/>
              </a:rPr>
              <a:t>kontinuálny spoločenský vývoj</a:t>
            </a:r>
            <a:r>
              <a:rPr lang="sk-SK" dirty="0">
                <a:ea typeface="Calibri"/>
                <a:cs typeface="Times New Roman"/>
              </a:rPr>
              <a:t> a </a:t>
            </a:r>
            <a:r>
              <a:rPr lang="sk-SK" i="1" dirty="0">
                <a:ea typeface="Calibri"/>
                <a:cs typeface="Times New Roman"/>
              </a:rPr>
              <a:t>politické zmeny</a:t>
            </a:r>
            <a:r>
              <a:rPr lang="sk-SK" dirty="0">
                <a:ea typeface="Calibri"/>
                <a:cs typeface="Times New Roman"/>
              </a:rPr>
              <a:t>. Na nižšom stupni stoja </a:t>
            </a:r>
            <a:r>
              <a:rPr lang="sk-SK" i="1" dirty="0">
                <a:ea typeface="Calibri"/>
                <a:cs typeface="Times New Roman"/>
              </a:rPr>
              <a:t>sociálno-demografické zmeny</a:t>
            </a:r>
            <a:r>
              <a:rPr lang="sk-SK" dirty="0">
                <a:ea typeface="Calibri"/>
                <a:cs typeface="Times New Roman"/>
              </a:rPr>
              <a:t>. Môže ísť o dvojaký typ vplyvu na jazyk: bezprostredný a sprostredkovaný. Pritom pod jazykovými javmi rozumieme jazykovo-štruktúrne javy a jazykovo-funkčné javy.</a:t>
            </a:r>
          </a:p>
          <a:p>
            <a:pPr marL="177800" indent="-17780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b="1" dirty="0">
                <a:ea typeface="Calibri"/>
                <a:cs typeface="Times New Roman"/>
              </a:rPr>
              <a:t>Kontinuálny spoločenský vývoj</a:t>
            </a:r>
            <a:endParaRPr lang="sk-SK" dirty="0">
              <a:ea typeface="Calibri"/>
              <a:cs typeface="Times New Roman"/>
            </a:endParaRPr>
          </a:p>
          <a:p>
            <a:pPr marL="177800" indent="-17780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dirty="0">
                <a:ea typeface="Calibri"/>
                <a:cs typeface="Times New Roman"/>
              </a:rPr>
              <a:t>a) Zdrojom bezprostredného vplyvu kontinuálneho spoločenského vývoj na stav jazyka je dynamika, ktorú prináša každodenná spoločenská realita. Ide primárne o rozširovanie poznania, o technické inovácie, o nové javy vo sfére vedy, kultúry, športu znamenajúce zároveň inovácie v slovnej zásobe.</a:t>
            </a:r>
          </a:p>
          <a:p>
            <a:pPr marL="177800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ea typeface="Calibri"/>
                <a:cs typeface="Times New Roman"/>
              </a:rPr>
              <a:t>b) Sprostredkovaný dosah má všeobecný spoločenský pokrok v tých oblastiach, kde sa prejavujú vplyvy zavádzania nových technológií na jazyk ako komplexný sociálno-komunikačný systém. Sem patrí predovšetkým špecifický vplyv technologického pokroku v oblasti médií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418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467" y="332656"/>
            <a:ext cx="9939866" cy="6696744"/>
          </a:xfrm>
        </p:spPr>
        <p:txBody>
          <a:bodyPr>
            <a:noAutofit/>
          </a:bodyPr>
          <a:lstStyle/>
          <a:p>
            <a:pPr marL="82296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sz="1900" b="1" dirty="0">
                <a:ea typeface="Calibri"/>
                <a:cs typeface="Times New Roman"/>
              </a:rPr>
              <a:t>Politické zmeny</a:t>
            </a:r>
            <a:endParaRPr lang="sk-SK" sz="19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1900" dirty="0">
                <a:ea typeface="Calibri"/>
                <a:cs typeface="Times New Roman"/>
              </a:rPr>
              <a:t>Môže ísť o zmeny s tromi základnými charakteristikami: postupné, akcelerujúce a zlomové. Z hľadiska pohybov v jazyku zohrávajú podstatný význam predovšetkým náhle a pritom závažné politické zmeny.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1900" dirty="0">
                <a:ea typeface="Calibri"/>
                <a:cs typeface="Times New Roman"/>
              </a:rPr>
              <a:t>Kvantitatívne zmeny sa po roku 1989 prejavili najmä: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900" dirty="0">
                <a:ea typeface="Calibri"/>
                <a:cs typeface="Times New Roman"/>
              </a:rPr>
              <a:t>Prechodom „socialistickej“ lexiky do pasívnej slovnej zásoby, resp. preberaním cudzích slov hlavne z angličtiny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900" dirty="0">
                <a:ea typeface="Calibri"/>
                <a:cs typeface="Times New Roman"/>
              </a:rPr>
              <a:t>Dotváraním nových slov odvodzovaním hlavne pri substantívach, pričom je zrejmý prechod od hovorového až slangového tvorenia do neutrálnej oblasti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k-SK" sz="1900" dirty="0">
                <a:ea typeface="Calibri"/>
                <a:cs typeface="Times New Roman"/>
              </a:rPr>
              <a:t>Využívaním iných slovotvorných postupov, napr. pri tvorení združených pomenovaní, pri univerbizácii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1900" dirty="0">
                <a:ea typeface="Calibri"/>
                <a:cs typeface="Times New Roman"/>
              </a:rPr>
              <a:t>Kvalitatívne zmeny sa týkajú najmä rozširovania významu slov, </a:t>
            </a:r>
            <a:r>
              <a:rPr lang="sk-SK" sz="1900" dirty="0" err="1">
                <a:ea typeface="Calibri"/>
                <a:cs typeface="Times New Roman"/>
              </a:rPr>
              <a:t>redefinovania</a:t>
            </a:r>
            <a:r>
              <a:rPr lang="sk-SK" sz="1900" dirty="0">
                <a:ea typeface="Calibri"/>
                <a:cs typeface="Times New Roman"/>
              </a:rPr>
              <a:t> významu niektorých slov, rozširovania sfér používania niektorých slov, častejšie využívanie niektorých sufixov.</a:t>
            </a:r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205844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39581" y="330755"/>
            <a:ext cx="9738485" cy="6408712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sz="2400" b="1" dirty="0">
                <a:ea typeface="Calibri"/>
                <a:cs typeface="Times New Roman"/>
              </a:rPr>
              <a:t>Sociálno-demografické zmeny</a:t>
            </a:r>
            <a:endParaRPr lang="sk-SK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ea typeface="Calibri"/>
                <a:cs typeface="Times New Roman"/>
              </a:rPr>
              <a:t>Migrácia obyvateľstva – Pre stav a fungovanie  súčasného slovenského národného jazyka má veľký význam výrazný vzostup urbanizácie najmä po druhej svetovej vojne a s ňou súvisiace rozširovanie stredných a väčších mestských celkov. V poslednom desaťročí minulého storočia táto extenzívna tendencia ustala.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k-SK" sz="2400" dirty="0">
                <a:ea typeface="Calibri"/>
                <a:cs typeface="Times New Roman"/>
              </a:rPr>
              <a:t>Etnické zloženie a početnosť obyvateľstva – V porovnaní s rokom 1991 sa v Slovenskej republike nepatrne zvýšil podiel obyvateľov slovenskej národnosti a znížil sa podiel obyvateľov maďarskej národnosti. V poslednom období zaznamenávame na území SR najzreteľnejší pohyb v absolútnom i pomernom zastúpení obyvateľstva rómskej národnosti, ktoré vykazuje  akcelerujúci nárast. Závažné sú v tomto zmysle aj údaje o ukazovateli materinský jazyk.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2592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9090" y="570054"/>
            <a:ext cx="9725909" cy="5760640"/>
          </a:xfrm>
        </p:spPr>
        <p:txBody>
          <a:bodyPr>
            <a:normAutofit fontScale="92500"/>
          </a:bodyPr>
          <a:lstStyle/>
          <a:p>
            <a:pPr marL="457200">
              <a:lnSpc>
                <a:spcPct val="150000"/>
              </a:lnSpc>
              <a:spcBef>
                <a:spcPts val="0"/>
              </a:spcBef>
            </a:pPr>
            <a:r>
              <a:rPr lang="sk-SK" sz="2400" dirty="0">
                <a:ea typeface="Calibri"/>
                <a:cs typeface="Times New Roman"/>
              </a:rPr>
              <a:t>Pri sčítaní obyvateľov v roku 2001 zapísalo ako svoj materinský jazyk slovenský jazyk menej obyvateľov ako v roku 1991. Podiel obyvateľov s maďarským materinským jazykom tiež poklesol, vzrástol však podiel obyvateľov s rómskym materinským jazykom. Počet nositeľov </a:t>
            </a:r>
            <a:r>
              <a:rPr lang="sk-SK" sz="2400" dirty="0" err="1">
                <a:ea typeface="Calibri"/>
                <a:cs typeface="Times New Roman"/>
              </a:rPr>
              <a:t>etnojazyka</a:t>
            </a:r>
            <a:r>
              <a:rPr lang="sk-SK" sz="2400" dirty="0">
                <a:ea typeface="Calibri"/>
                <a:cs typeface="Times New Roman"/>
              </a:rPr>
              <a:t> sa v rámci jazykového priestoru slovenčiny pociťuje výraznejšie ako sociálny faktor v prípadoch fungovania slovenčiny v zahraničí.</a:t>
            </a:r>
          </a:p>
          <a:p>
            <a:pPr marL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400" dirty="0">
                <a:ea typeface="Calibri"/>
                <a:cs typeface="Times New Roman"/>
              </a:rPr>
              <a:t>Ukazovateľ početnosť používateľov konkrétneho </a:t>
            </a:r>
            <a:r>
              <a:rPr lang="sk-SK" sz="2400" dirty="0" err="1">
                <a:ea typeface="Calibri"/>
                <a:cs typeface="Times New Roman"/>
              </a:rPr>
              <a:t>etnojazyka</a:t>
            </a:r>
            <a:r>
              <a:rPr lang="sk-SK" sz="2400" dirty="0">
                <a:ea typeface="Calibri"/>
                <a:cs typeface="Times New Roman"/>
              </a:rPr>
              <a:t>, príp. aj tendencie vývoja tohto kvantitatívneho ukazovateľa sa javia ako rozhodujúci faktor postavenia jazyka v danom </a:t>
            </a:r>
            <a:r>
              <a:rPr lang="sk-SK" sz="2400" dirty="0" err="1">
                <a:ea typeface="Calibri"/>
                <a:cs typeface="Times New Roman"/>
              </a:rPr>
              <a:t>interlingválnom</a:t>
            </a:r>
            <a:r>
              <a:rPr lang="sk-SK" sz="2400" dirty="0">
                <a:ea typeface="Calibri"/>
                <a:cs typeface="Times New Roman"/>
              </a:rPr>
              <a:t> či multilingválnom priestore. V základnom zákone SR sa používajú pojmy štátny jazyk (slovenský jazyk) a jazyky národnostných menšín a etnických skupín (ostatné jazyky).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0503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711" y="2217836"/>
            <a:ext cx="10818991" cy="40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</a:pPr>
            <a:endParaRPr lang="en-US" altLang="sk-SK" sz="22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</a:pPr>
            <a:endParaRPr lang="en-US" altLang="sk-SK" sz="22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</a:pPr>
            <a:endParaRPr lang="en-US" altLang="sk-SK" sz="2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955" y="294096"/>
            <a:ext cx="9728577" cy="1290469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sk-SK" altLang="sk-SK" sz="4000" b="1" dirty="0">
                <a:latin typeface="+mn-lt"/>
              </a:rPr>
              <a:t>	</a:t>
            </a:r>
            <a:r>
              <a:rPr lang="sk-SK" altLang="sk-SK" sz="4000" b="1" dirty="0" err="1">
                <a:latin typeface="+mn-lt"/>
              </a:rPr>
              <a:t>Enklávna</a:t>
            </a:r>
            <a:r>
              <a:rPr lang="sk-SK" altLang="sk-SK" sz="4000" b="1" dirty="0">
                <a:latin typeface="+mn-lt"/>
              </a:rPr>
              <a:t> a diasporálna slovenčina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1057954" y="1584565"/>
            <a:ext cx="9567713" cy="46333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400" dirty="0"/>
              <a:t>Vyvíja sa v kultúrne a spoločensky podobných podmienkach ako slovenčina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400" dirty="0"/>
              <a:t>na Slovensku.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400" dirty="0"/>
              <a:t>Vyvíja sa v odlišných jazykových  podmienkach,  kde  je  minoritným,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400" dirty="0"/>
              <a:t>resp.  málo  používaným  jazykom.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400" dirty="0"/>
              <a:t>Najznámejšie živé </a:t>
            </a:r>
            <a:r>
              <a:rPr lang="sk-SK" altLang="sk-SK" sz="2400" dirty="0" err="1"/>
              <a:t>enklávne</a:t>
            </a:r>
            <a:r>
              <a:rPr lang="sk-SK" altLang="sk-SK" sz="2400" dirty="0"/>
              <a:t> variety slovenčiny poznáme na viacerých tradičných jazykových ostrovoch: vo Vojvodine, v Chorvátsku, v Rumunsku, v Maďarsku, v Poľsku.</a:t>
            </a:r>
          </a:p>
        </p:txBody>
      </p:sp>
    </p:spTree>
    <p:extLst>
      <p:ext uri="{BB962C8B-B14F-4D97-AF65-F5344CB8AC3E}">
        <p14:creationId xmlns:p14="http://schemas.microsoft.com/office/powerpoint/2010/main" val="204483069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0534" y="771525"/>
            <a:ext cx="10515600" cy="1325563"/>
          </a:xfrm>
        </p:spPr>
        <p:txBody>
          <a:bodyPr/>
          <a:lstStyle/>
          <a:p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Časť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Vstup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problematiky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0534" y="2232025"/>
            <a:ext cx="10515600" cy="3169708"/>
          </a:xfrm>
        </p:spPr>
        <p:txBody>
          <a:bodyPr/>
          <a:lstStyle/>
          <a:p>
            <a:r>
              <a:rPr lang="hu-HU" b="1" dirty="0" err="1"/>
              <a:t>Typy</a:t>
            </a:r>
            <a:r>
              <a:rPr lang="hu-HU" b="1" dirty="0"/>
              <a:t> </a:t>
            </a:r>
            <a:r>
              <a:rPr lang="hu-HU" b="1" dirty="0" err="1"/>
              <a:t>jazykových</a:t>
            </a:r>
            <a:r>
              <a:rPr lang="hu-HU" b="1" dirty="0"/>
              <a:t> </a:t>
            </a:r>
            <a:r>
              <a:rPr lang="hu-HU" b="1" dirty="0" err="1"/>
              <a:t>situácií</a:t>
            </a:r>
            <a:endParaRPr lang="hu-HU" b="1" dirty="0"/>
          </a:p>
          <a:p>
            <a:r>
              <a:rPr lang="hu-HU" b="1" dirty="0" err="1"/>
              <a:t>Klasifikácia</a:t>
            </a:r>
            <a:r>
              <a:rPr lang="hu-HU" b="1" dirty="0"/>
              <a:t> </a:t>
            </a:r>
            <a:r>
              <a:rPr lang="hu-HU" b="1" dirty="0" err="1"/>
              <a:t>vonkajších</a:t>
            </a:r>
            <a:r>
              <a:rPr lang="hu-HU" b="1" dirty="0"/>
              <a:t> </a:t>
            </a:r>
            <a:r>
              <a:rPr lang="hu-HU" b="1" dirty="0" err="1"/>
              <a:t>faktorov</a:t>
            </a:r>
            <a:r>
              <a:rPr lang="hu-HU" b="1" dirty="0"/>
              <a:t> </a:t>
            </a:r>
            <a:r>
              <a:rPr lang="hu-HU" b="1" dirty="0" err="1"/>
              <a:t>dynamiky</a:t>
            </a:r>
            <a:r>
              <a:rPr lang="hu-HU" b="1" dirty="0"/>
              <a:t> </a:t>
            </a:r>
            <a:r>
              <a:rPr lang="hu-HU" b="1" dirty="0" err="1"/>
              <a:t>jazyka</a:t>
            </a:r>
            <a:endParaRPr lang="hu-HU" b="1" dirty="0"/>
          </a:p>
          <a:p>
            <a:r>
              <a:rPr lang="hu-HU" b="1" dirty="0" err="1"/>
              <a:t>Procesy</a:t>
            </a:r>
            <a:r>
              <a:rPr lang="hu-HU" b="1" dirty="0"/>
              <a:t> v </a:t>
            </a:r>
            <a:r>
              <a:rPr lang="hu-HU" b="1" dirty="0" err="1"/>
              <a:t>bilingválnych</a:t>
            </a:r>
            <a:r>
              <a:rPr lang="hu-HU" b="1" dirty="0"/>
              <a:t> </a:t>
            </a:r>
            <a:r>
              <a:rPr lang="hu-HU" b="1" dirty="0" err="1"/>
              <a:t>situáciách</a:t>
            </a:r>
            <a:endParaRPr lang="hu-HU" b="1" dirty="0"/>
          </a:p>
          <a:p>
            <a:r>
              <a:rPr lang="hu-HU" b="1" dirty="0" err="1"/>
              <a:t>Slovenčina</a:t>
            </a:r>
            <a:r>
              <a:rPr lang="hu-HU" b="1" dirty="0"/>
              <a:t> v </a:t>
            </a:r>
            <a:r>
              <a:rPr lang="hu-HU" b="1" dirty="0" err="1"/>
              <a:t>menšinovej</a:t>
            </a:r>
            <a:r>
              <a:rPr lang="hu-HU" b="1" dirty="0"/>
              <a:t> a </a:t>
            </a:r>
            <a:r>
              <a:rPr lang="hu-HU" b="1" dirty="0" err="1"/>
              <a:t>väčšinovej</a:t>
            </a:r>
            <a:r>
              <a:rPr lang="hu-HU" b="1" dirty="0"/>
              <a:t> </a:t>
            </a:r>
            <a:r>
              <a:rPr lang="hu-HU" b="1" dirty="0" err="1"/>
              <a:t>pozícii</a:t>
            </a:r>
            <a:endParaRPr lang="hu-HU" b="1" dirty="0"/>
          </a:p>
          <a:p>
            <a:r>
              <a:rPr lang="hu-HU" b="1" dirty="0" err="1"/>
              <a:t>Jazyková</a:t>
            </a:r>
            <a:r>
              <a:rPr lang="hu-HU" b="1" dirty="0"/>
              <a:t> </a:t>
            </a:r>
            <a:r>
              <a:rPr lang="hu-HU" b="1" dirty="0" err="1"/>
              <a:t>situácia</a:t>
            </a:r>
            <a:r>
              <a:rPr lang="hu-HU" b="1" dirty="0"/>
              <a:t> </a:t>
            </a:r>
            <a:r>
              <a:rPr lang="hu-HU" b="1" dirty="0" err="1"/>
              <a:t>Maďarov</a:t>
            </a:r>
            <a:r>
              <a:rPr lang="hu-HU" b="1" dirty="0"/>
              <a:t> na </a:t>
            </a:r>
            <a:r>
              <a:rPr lang="hu-HU" b="1" dirty="0" err="1"/>
              <a:t>Slovensku</a:t>
            </a:r>
            <a:r>
              <a:rPr lang="hu-HU" b="1" dirty="0"/>
              <a:t> a </a:t>
            </a:r>
            <a:r>
              <a:rPr lang="hu-HU" b="1" dirty="0" err="1"/>
              <a:t>Slovákov</a:t>
            </a:r>
            <a:r>
              <a:rPr lang="hu-HU" b="1" dirty="0"/>
              <a:t> v </a:t>
            </a:r>
            <a:r>
              <a:rPr lang="hu-HU" b="1" dirty="0" err="1"/>
              <a:t>Maďarsku</a:t>
            </a:r>
            <a:endParaRPr lang="hu-HU" b="1" dirty="0"/>
          </a:p>
          <a:p>
            <a:r>
              <a:rPr lang="hu-HU" b="1" dirty="0" err="1"/>
              <a:t>Jazyková</a:t>
            </a:r>
            <a:r>
              <a:rPr lang="hu-HU" b="1" dirty="0"/>
              <a:t> </a:t>
            </a:r>
            <a:r>
              <a:rPr lang="hu-HU" b="1" dirty="0" err="1"/>
              <a:t>krajina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6544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091823" y="713136"/>
            <a:ext cx="9567710" cy="139205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sk-SK" altLang="sk-SK" sz="4000" b="1" dirty="0" smtClean="0">
                <a:latin typeface="+mn-lt"/>
              </a:rPr>
              <a:t>Čo  </a:t>
            </a:r>
            <a:r>
              <a:rPr lang="sk-SK" altLang="sk-SK" sz="4000" b="1" dirty="0">
                <a:latin typeface="+mn-lt"/>
              </a:rPr>
              <a:t>charakterizuje  </a:t>
            </a:r>
            <a:r>
              <a:rPr lang="sk-SK" altLang="sk-SK" sz="4000" b="1" dirty="0" err="1">
                <a:latin typeface="+mn-lt"/>
              </a:rPr>
              <a:t>enklávnu</a:t>
            </a:r>
            <a:r>
              <a:rPr lang="sk-SK" altLang="sk-SK" sz="4000" b="1" dirty="0">
                <a:latin typeface="+mn-lt"/>
              </a:rPr>
              <a:t>  slovenčinu</a:t>
            </a:r>
            <a:r>
              <a:rPr lang="sk-SK" altLang="sk-SK" sz="4000" b="1" dirty="0" smtClean="0">
                <a:latin typeface="+mn-lt"/>
              </a:rPr>
              <a:t>?</a:t>
            </a:r>
            <a:endParaRPr lang="sk-SK" altLang="sk-SK" sz="4000" b="1" dirty="0">
              <a:latin typeface="+mn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1091823" y="2105192"/>
            <a:ext cx="10817404" cy="4022201"/>
          </a:xfrm>
        </p:spPr>
        <p:txBody>
          <a:bodyPr>
            <a:normAutofit/>
          </a:bodyPr>
          <a:lstStyle/>
          <a:p>
            <a:pPr marL="558744" indent="-557157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1. mimojazyková povaha, ktorá  súvisí s pretrvávajúcim stabilným počtom používateľov jazyka</a:t>
            </a:r>
          </a:p>
          <a:p>
            <a:pPr marL="558744" indent="-557157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u="sng" dirty="0" err="1"/>
              <a:t>Porov</a:t>
            </a:r>
            <a:r>
              <a:rPr lang="sk-SK" altLang="sk-SK" sz="2400" u="sng" dirty="0"/>
              <a:t>. situáciu v Rumunsku a vo Vojvodine:</a:t>
            </a:r>
          </a:p>
          <a:p>
            <a:pPr marL="558744" indent="-557157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počet Slovákov v Rumunsku predstavuje mierne variabilné číslo –</a:t>
            </a:r>
          </a:p>
          <a:p>
            <a:pPr marL="558744" indent="-557157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b="1" dirty="0"/>
              <a:t>19 000 používateľov</a:t>
            </a:r>
          </a:p>
          <a:p>
            <a:pPr marL="558744" indent="-557157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Vo Vojvodine je to  okolo</a:t>
            </a:r>
            <a:r>
              <a:rPr lang="sk-SK" altLang="sk-SK" sz="2400" b="1" dirty="0"/>
              <a:t> 60 000 používateľov</a:t>
            </a:r>
          </a:p>
        </p:txBody>
      </p:sp>
    </p:spTree>
    <p:extLst>
      <p:ext uri="{BB962C8B-B14F-4D97-AF65-F5344CB8AC3E}">
        <p14:creationId xmlns:p14="http://schemas.microsoft.com/office/powerpoint/2010/main" val="3788683151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956645" y="1161153"/>
            <a:ext cx="10817404" cy="4022201"/>
          </a:xfrm>
        </p:spPr>
        <p:txBody>
          <a:bodyPr>
            <a:normAutofit/>
          </a:bodyPr>
          <a:lstStyle/>
          <a:p>
            <a:pPr marL="558744" indent="-557157" algn="just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Vznik jazykových enkláv umožňovali aj migračné vlny:</a:t>
            </a:r>
          </a:p>
          <a:p>
            <a:pPr marL="558744" indent="-557157" algn="just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  <a:p>
            <a:pPr marL="1587" indent="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migračné vlny Slovákov do zámoria (Severná a Južná Amerika, Austrália)</a:t>
            </a:r>
          </a:p>
          <a:p>
            <a:pPr marL="558744" indent="-557157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400" dirty="0"/>
              <a:t>Táto podoba jazykového spoločenstva sa však tu neudržala dlhšie.</a:t>
            </a:r>
          </a:p>
          <a:p>
            <a:pPr marL="558744" indent="-557157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  <a:p>
            <a:pPr marL="558744" indent="-557157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  <a:p>
            <a:pPr marL="558744" indent="-557157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344745808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973577" y="1271219"/>
            <a:ext cx="10817404" cy="4022201"/>
          </a:xfrm>
        </p:spPr>
        <p:txBody>
          <a:bodyPr>
            <a:normAutofit fontScale="92500" lnSpcReduction="10000"/>
          </a:bodyPr>
          <a:lstStyle/>
          <a:p>
            <a:pPr marL="0" indent="1588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  <a:defRPr/>
            </a:pPr>
            <a:r>
              <a:rPr lang="sk-SK" altLang="sk-SK" sz="2400" dirty="0"/>
              <a:t>2.  prvkom znakovej povahy </a:t>
            </a:r>
            <a:r>
              <a:rPr lang="sk-SK" altLang="sk-SK" sz="2400" dirty="0" err="1"/>
              <a:t>enklávnej</a:t>
            </a:r>
            <a:r>
              <a:rPr lang="sk-SK" altLang="sk-SK" sz="2400" dirty="0"/>
              <a:t> slovenčiny je zachovávanie modelov tradičnej kultúry</a:t>
            </a:r>
          </a:p>
          <a:p>
            <a:pPr marL="0" indent="1588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  <a:defRPr/>
            </a:pPr>
            <a:endParaRPr lang="sk-SK" altLang="sk-SK" sz="2400" dirty="0"/>
          </a:p>
          <a:p>
            <a:pPr marL="0" indent="1588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  <a:defRPr/>
            </a:pPr>
            <a:r>
              <a:rPr lang="sk-SK" altLang="sk-SK" sz="2400" dirty="0"/>
              <a:t>Okrem týchto vonkajších parametrov na formovanie </a:t>
            </a:r>
            <a:r>
              <a:rPr lang="sk-SK" altLang="sk-SK" sz="2400" dirty="0" err="1"/>
              <a:t>enklávneho</a:t>
            </a:r>
            <a:r>
              <a:rPr lang="sk-SK" altLang="sk-SK" sz="2400" dirty="0"/>
              <a:t> typu slovenčiny pôsobili hlavne osobitné jazykové kontakty.</a:t>
            </a:r>
          </a:p>
          <a:p>
            <a:pPr marL="0" indent="1588" algn="just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  <a:defRPr/>
            </a:pPr>
            <a:endParaRPr lang="sk-SK" altLang="sk-SK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  <a:defRPr/>
            </a:pPr>
            <a:r>
              <a:rPr lang="sk-SK" altLang="sk-SK" sz="2400" dirty="0"/>
              <a:t>V jednotlivých slovenských ostrovoch na  bývalej </a:t>
            </a:r>
            <a:r>
              <a:rPr lang="sk-SK" altLang="sk-SK" sz="2400" u="sng" dirty="0"/>
              <a:t>Dolnej zemi</a:t>
            </a:r>
            <a:r>
              <a:rPr lang="sk-SK" altLang="sk-SK" sz="2400" dirty="0"/>
              <a:t> v  početných  obciach  po  tureckej  porážke vznikli  podmienky na rozvoj väčšinovej slovenskej komunity s inojazykovým dominantným zázemím</a:t>
            </a:r>
          </a:p>
        </p:txBody>
      </p:sp>
    </p:spTree>
    <p:extLst>
      <p:ext uri="{BB962C8B-B14F-4D97-AF65-F5344CB8AC3E}">
        <p14:creationId xmlns:p14="http://schemas.microsoft.com/office/powerpoint/2010/main" val="1295247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863555" y="442201"/>
            <a:ext cx="10461715" cy="1290469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sk-SK" altLang="sk-SK" sz="4000" b="1" dirty="0" err="1">
                <a:latin typeface="+mn-lt"/>
              </a:rPr>
              <a:t>Enklávny</a:t>
            </a:r>
            <a:r>
              <a:rPr lang="sk-SK" altLang="sk-SK" sz="4000" b="1" dirty="0">
                <a:latin typeface="+mn-lt"/>
              </a:rPr>
              <a:t> typ slovenčiny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922867" y="1634067"/>
            <a:ext cx="10580248" cy="47155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V </a:t>
            </a:r>
            <a:r>
              <a:rPr lang="sk-SK" altLang="sk-SK" sz="2200" dirty="0" err="1"/>
              <a:t>enklávnom</a:t>
            </a:r>
            <a:r>
              <a:rPr lang="sk-SK" altLang="sk-SK" sz="2200" dirty="0"/>
              <a:t> type slovenčiny pri zachovávaní pôvodných jazykových foriem v rámci jazykových rovín neprevláda rovnovážny stav, skôr ide o asymetrický </a:t>
            </a:r>
            <a:r>
              <a:rPr lang="sk-SK" altLang="sk-SK" sz="2200" dirty="0" err="1"/>
              <a:t>enklávny</a:t>
            </a:r>
            <a:r>
              <a:rPr lang="sk-SK" altLang="sk-SK" sz="2200" dirty="0"/>
              <a:t> vývin.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Najmenej stabilnou je </a:t>
            </a:r>
            <a:r>
              <a:rPr lang="sk-SK" altLang="sk-SK" sz="2200" u="sng" dirty="0"/>
              <a:t>lexikálna rovina</a:t>
            </a:r>
            <a:r>
              <a:rPr lang="sk-SK" altLang="sk-SK" sz="2200" dirty="0"/>
              <a:t> -&gt; najrýchlejšie zasiahnutá komunikačnými a jazykovo-systémovými procesmi dominantného kontaktového jazyka.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Najdlhšie im odoláva </a:t>
            </a:r>
            <a:r>
              <a:rPr lang="sk-SK" altLang="sk-SK" sz="2200" u="sng" dirty="0"/>
              <a:t>zvuková rovina</a:t>
            </a:r>
            <a:r>
              <a:rPr lang="sk-SK" altLang="sk-SK" sz="2200" dirty="0"/>
              <a:t>:</a:t>
            </a:r>
          </a:p>
          <a:p>
            <a:pPr marL="896938" indent="-555625">
              <a:lnSpc>
                <a:spcPct val="150000"/>
              </a:lnSpc>
              <a:spcBef>
                <a:spcPts val="0"/>
              </a:spcBef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- slovenčina vo Vojvodine, v Chorvátsku, v Rumunsku </a:t>
            </a:r>
          </a:p>
          <a:p>
            <a:pPr marL="896938" indent="-555625">
              <a:lnSpc>
                <a:spcPct val="150000"/>
              </a:lnSpc>
              <a:spcBef>
                <a:spcPts val="0"/>
              </a:spcBef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- výnimka: Maďarsko – kde aj zvukovú rovinu slovenčiny výraznejšie poznačil </a:t>
            </a:r>
          </a:p>
          <a:p>
            <a:pPr marL="896938" indent="-555625">
              <a:lnSpc>
                <a:spcPct val="150000"/>
              </a:lnSpc>
              <a:spcBef>
                <a:spcPts val="0"/>
              </a:spcBef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200" dirty="0"/>
              <a:t>   maďarský fonologický systém</a:t>
            </a:r>
          </a:p>
        </p:txBody>
      </p:sp>
    </p:spTree>
    <p:extLst>
      <p:ext uri="{BB962C8B-B14F-4D97-AF65-F5344CB8AC3E}">
        <p14:creationId xmlns:p14="http://schemas.microsoft.com/office/powerpoint/2010/main" val="2871390024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968520" y="999065"/>
            <a:ext cx="10817404" cy="5361155"/>
          </a:xfrm>
        </p:spPr>
        <p:txBody>
          <a:bodyPr>
            <a:normAutofit/>
          </a:bodyPr>
          <a:lstStyle/>
          <a:p>
            <a:pPr marL="93663" indent="-93663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altLang="sk-SK" sz="2200" dirty="0"/>
              <a:t>Najpočetnejšiu skupinu prevzatých jazykových prvkov z dominantného jazyka tvoria podstatné mená.</a:t>
            </a:r>
          </a:p>
          <a:p>
            <a:pPr marL="93663" indent="-93663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altLang="sk-SK" sz="2200" dirty="0"/>
              <a:t>Podstatné mená prenikajú do slovnej zásoby z východiskového jazyka do cieľového jazyka hlavne pre svoj veľmi bohatý referenčný potenciál a v nezanedbateľnej miere aj vďaka frekvencii tohto slovného druhu v každom prirodzenom jazyku. </a:t>
            </a:r>
          </a:p>
          <a:p>
            <a:pPr marL="93663" indent="-93663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altLang="sk-SK" sz="2200" dirty="0"/>
              <a:t>Prevzaté substantíva sa v </a:t>
            </a:r>
            <a:r>
              <a:rPr lang="sk-SK" altLang="sk-SK" sz="2200" dirty="0" err="1"/>
              <a:t>enklávnej</a:t>
            </a:r>
            <a:r>
              <a:rPr lang="sk-SK" altLang="sk-SK" sz="2200" dirty="0"/>
              <a:t> slovenčine najčastejšie adaptujú iba pravopisne </a:t>
            </a:r>
            <a:r>
              <a:rPr lang="sk-SK" altLang="sk-SK" sz="2200" dirty="0" smtClean="0"/>
              <a:t>a </a:t>
            </a:r>
            <a:r>
              <a:rPr lang="sk-SK" altLang="sk-SK" sz="2200" dirty="0"/>
              <a:t>zvukovo,  zriedkavejšie  i  gramaticky.</a:t>
            </a:r>
          </a:p>
        </p:txBody>
      </p:sp>
    </p:spTree>
    <p:extLst>
      <p:ext uri="{BB962C8B-B14F-4D97-AF65-F5344CB8AC3E}">
        <p14:creationId xmlns:p14="http://schemas.microsoft.com/office/powerpoint/2010/main" val="382849037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821178" y="829733"/>
            <a:ext cx="10817404" cy="5708287"/>
          </a:xfrm>
        </p:spPr>
        <p:txBody>
          <a:bodyPr>
            <a:normAutofit/>
          </a:bodyPr>
          <a:lstStyle/>
          <a:p>
            <a:pPr marL="355600" indent="-354013">
              <a:lnSpc>
                <a:spcPct val="150000"/>
              </a:lnSpc>
              <a:spcBef>
                <a:spcPts val="0"/>
              </a:spcBef>
              <a:tabLst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dirty="0"/>
              <a:t>Príklady:</a:t>
            </a:r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dirty="0"/>
              <a:t>v bežnej reči Slovákov vo Vojvodine štandardné substantívum</a:t>
            </a:r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i="1" dirty="0" smtClean="0"/>
              <a:t>garáž </a:t>
            </a:r>
            <a:r>
              <a:rPr lang="sk-SK" altLang="sk-SK" sz="2200" dirty="0"/>
              <a:t>má podobu ženského rodu tak ako je to v srbčine – prototypovú podobu pre substantíva ženského rodu </a:t>
            </a:r>
            <a:r>
              <a:rPr lang="sk-SK" altLang="sk-SK" sz="2200" i="1" dirty="0" err="1"/>
              <a:t>garáža</a:t>
            </a:r>
            <a:endParaRPr lang="sk-SK" altLang="sk-SK" sz="2200" i="1" dirty="0"/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dirty="0"/>
              <a:t>slovenský vojvodinský variant substantíva </a:t>
            </a:r>
            <a:r>
              <a:rPr lang="sk-SK" altLang="sk-SK" sz="2200" i="1" dirty="0"/>
              <a:t>auto </a:t>
            </a:r>
            <a:r>
              <a:rPr lang="sk-SK" altLang="sk-SK" sz="2200" dirty="0"/>
              <a:t>-&gt; mužský rod  </a:t>
            </a:r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None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dirty="0"/>
              <a:t>Podobný </a:t>
            </a:r>
            <a:r>
              <a:rPr lang="sk-SK" altLang="sk-SK" sz="2200" dirty="0" err="1"/>
              <a:t>trasferenčný</a:t>
            </a:r>
            <a:r>
              <a:rPr lang="sk-SK" altLang="sk-SK" sz="2200" dirty="0"/>
              <a:t> princíp je aj v slovenčine ako menšinovom jazyku v Rumunsku:</a:t>
            </a:r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None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i="1" dirty="0" err="1"/>
              <a:t>kombinaž</a:t>
            </a:r>
            <a:r>
              <a:rPr lang="sk-SK" altLang="sk-SK" sz="2200" i="1" dirty="0"/>
              <a:t>. kombajn, </a:t>
            </a:r>
            <a:r>
              <a:rPr lang="sk-SK" altLang="sk-SK" sz="2200" i="1" dirty="0" err="1"/>
              <a:t>preludzitorm</a:t>
            </a:r>
            <a:r>
              <a:rPr lang="sk-SK" altLang="sk-SK" sz="2200" i="1" dirty="0"/>
              <a:t>. predlžovací kábel, </a:t>
            </a:r>
            <a:r>
              <a:rPr lang="sk-SK" altLang="sk-SK" sz="2200" i="1" dirty="0" err="1"/>
              <a:t>predlžovačka</a:t>
            </a:r>
            <a:endParaRPr lang="sk-SK" altLang="sk-SK" sz="2200" i="1" dirty="0"/>
          </a:p>
          <a:p>
            <a:pPr marL="541338" indent="85725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200" dirty="0"/>
              <a:t>V Chorvátsku:  </a:t>
            </a:r>
            <a:r>
              <a:rPr lang="sk-SK" altLang="sk-SK" sz="2200" dirty="0" err="1"/>
              <a:t>putovnica</a:t>
            </a:r>
            <a:r>
              <a:rPr lang="sk-SK" altLang="sk-SK" sz="2200" dirty="0"/>
              <a:t> (novšie), resp. </a:t>
            </a:r>
            <a:r>
              <a:rPr lang="sk-SK" altLang="sk-SK" sz="2200" dirty="0" err="1"/>
              <a:t>pasoš</a:t>
            </a:r>
            <a:r>
              <a:rPr lang="sk-SK" altLang="sk-SK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098771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812711" y="729353"/>
            <a:ext cx="10817404" cy="4452358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lnSpc>
                <a:spcPct val="150000"/>
              </a:lnSpc>
              <a:spcBef>
                <a:spcPts val="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400" dirty="0"/>
              <a:t>Do slovnej zásoby sa dostali aj novšie substantívne prevzatia:</a:t>
            </a:r>
          </a:p>
          <a:p>
            <a:pPr marL="360000" indent="-557157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  <a:p>
            <a:pPr marL="358775" indent="-358775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400" dirty="0"/>
              <a:t>pomenovania nových reálií sa dostávajú do </a:t>
            </a:r>
            <a:r>
              <a:rPr lang="sk-SK" altLang="sk-SK" sz="2400" dirty="0" err="1"/>
              <a:t>enklávnej</a:t>
            </a:r>
            <a:r>
              <a:rPr lang="sk-SK" altLang="sk-SK" sz="2400" dirty="0"/>
              <a:t> slovenčiny nie iba  prostredníctvom  slovensko-slovenského  kontaktu,  ale  bezprostredným  jazykovým kontaktom v danom spoločenskom prostredí: </a:t>
            </a:r>
          </a:p>
          <a:p>
            <a:pPr marL="358775" indent="-358775">
              <a:lnSpc>
                <a:spcPct val="150000"/>
              </a:lnSpc>
              <a:spcBef>
                <a:spcPts val="0"/>
              </a:spcBef>
              <a:buNone/>
              <a:tabLst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400" dirty="0"/>
              <a:t>      napr. </a:t>
            </a:r>
            <a:r>
              <a:rPr lang="sk-SK" altLang="sk-SK" sz="2400" i="1" dirty="0" err="1"/>
              <a:t>secko</a:t>
            </a:r>
            <a:r>
              <a:rPr lang="sk-SK" altLang="sk-SK" sz="2400" i="1" dirty="0"/>
              <a:t> – malý</a:t>
            </a:r>
            <a:r>
              <a:rPr lang="sk-SK" altLang="sk-SK" sz="2400" dirty="0"/>
              <a:t>, ale výkonný mixér na krájanie ovocia alebo zeleniny </a:t>
            </a:r>
          </a:p>
          <a:p>
            <a:pPr marL="358775" indent="-358775">
              <a:lnSpc>
                <a:spcPct val="150000"/>
              </a:lnSpc>
              <a:spcBef>
                <a:spcPts val="0"/>
              </a:spcBef>
              <a:buNone/>
              <a:tabLst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10133013" algn="l"/>
              </a:tabLst>
            </a:pPr>
            <a:r>
              <a:rPr lang="sk-SK" altLang="sk-SK" sz="2400" dirty="0"/>
              <a:t>     (výraz sa dostal do jazykového povedomia prostredníctvom tzv. </a:t>
            </a:r>
            <a:r>
              <a:rPr lang="sk-SK" altLang="sk-SK" sz="2400" dirty="0" err="1"/>
              <a:t>teleshopov</a:t>
            </a:r>
            <a:r>
              <a:rPr lang="sk-SK" altLang="sk-SK" sz="2400" dirty="0"/>
              <a:t>, pričom sa zachoval aj prevzatý subštandardný výraz </a:t>
            </a:r>
            <a:r>
              <a:rPr lang="sk-SK" altLang="sk-SK" sz="2400" i="1" dirty="0" err="1"/>
              <a:t>mikser</a:t>
            </a:r>
            <a:r>
              <a:rPr lang="sk-SK" altLang="sk-SK" sz="2400" dirty="0"/>
              <a:t>, teda bez dlhej samohlásky</a:t>
            </a:r>
            <a:r>
              <a:rPr lang="sk-SK" altLang="sk-SK" sz="2400" i="1" dirty="0"/>
              <a:t> é</a:t>
            </a:r>
            <a:r>
              <a:rPr lang="sk-SK" altLang="sk-SK" sz="2400" dirty="0"/>
              <a:t>, ako to vyžaduje slovenská kodifikovaná podoba).</a:t>
            </a:r>
          </a:p>
          <a:p>
            <a:pPr marL="360000" indent="-557157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  <a:p>
            <a:pPr marL="360000" indent="-557157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80404891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880534" y="1034870"/>
            <a:ext cx="9795934" cy="74313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sk-SK" altLang="sk-SK" sz="4000" b="1" dirty="0">
                <a:latin typeface="+mn-lt"/>
              </a:rPr>
              <a:t>Preberanie slovies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80533" y="1862670"/>
            <a:ext cx="10622582" cy="38269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/>
              <a:t>Charakterizuje jazyková hybridizácia, konkrétne: derivačné hybridy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/>
              <a:t>Z  dominantného  odovzdávajúceho  jazyka  sa  preberá </a:t>
            </a:r>
            <a:r>
              <a:rPr lang="sk-SK" altLang="sk-SK" sz="2200" b="1" dirty="0"/>
              <a:t>koreň slova </a:t>
            </a:r>
            <a:r>
              <a:rPr lang="sk-SK" altLang="sk-SK" sz="2200" dirty="0"/>
              <a:t>slovesná prípona zostáva slovenská.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/>
              <a:t>Napr.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 err="1"/>
              <a:t>Setvospremírať</a:t>
            </a:r>
            <a:r>
              <a:rPr lang="sk-SK" altLang="sk-SK" sz="2200" dirty="0"/>
              <a:t> (sr. </a:t>
            </a:r>
            <a:r>
              <a:rPr lang="sk-SK" altLang="sk-SK" sz="2200" dirty="0" err="1"/>
              <a:t>setvospremirati</a:t>
            </a:r>
            <a:r>
              <a:rPr lang="sk-SK" altLang="sk-SK" sz="2200" dirty="0"/>
              <a:t>) – </a:t>
            </a:r>
            <a:r>
              <a:rPr lang="sk-SK" altLang="sk-SK" sz="2200" dirty="0" err="1"/>
              <a:t>kypryť</a:t>
            </a:r>
            <a:r>
              <a:rPr lang="sk-SK" altLang="sk-SK" sz="2200" dirty="0"/>
              <a:t> (pôdu),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 err="1"/>
              <a:t>hášoviť</a:t>
            </a:r>
            <a:r>
              <a:rPr lang="sk-SK" altLang="sk-SK" sz="2200" dirty="0"/>
              <a:t> (sr. </a:t>
            </a:r>
            <a:r>
              <a:rPr lang="sk-SK" altLang="sk-SK" sz="2200" dirty="0" err="1"/>
              <a:t>ašoviti,z</a:t>
            </a:r>
            <a:r>
              <a:rPr lang="sk-SK" altLang="sk-SK" sz="2200" dirty="0"/>
              <a:t> </a:t>
            </a:r>
            <a:r>
              <a:rPr lang="sk-SK" altLang="sk-SK" sz="2200" dirty="0" err="1"/>
              <a:t>maï</a:t>
            </a:r>
            <a:r>
              <a:rPr lang="sk-SK" altLang="sk-SK" sz="2200" dirty="0"/>
              <a:t>.) – rýľovať, </a:t>
            </a:r>
            <a:r>
              <a:rPr lang="sk-SK" altLang="sk-SK" sz="2200" dirty="0" err="1"/>
              <a:t>kritikovať</a:t>
            </a:r>
            <a:r>
              <a:rPr lang="sk-SK" altLang="sk-SK" sz="2200" dirty="0"/>
              <a:t> (sr. </a:t>
            </a:r>
            <a:r>
              <a:rPr lang="sk-SK" altLang="sk-SK" sz="2200" dirty="0" err="1"/>
              <a:t>kritikovati</a:t>
            </a:r>
            <a:r>
              <a:rPr lang="sk-SK" altLang="sk-SK" sz="2200" dirty="0"/>
              <a:t>) – kritizovať a pod.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09113" algn="l"/>
                <a:tab pos="10133013" algn="l"/>
              </a:tabLst>
            </a:pPr>
            <a:r>
              <a:rPr lang="sk-SK" altLang="sk-SK" sz="2200" dirty="0"/>
              <a:t>v jazykových prejavoch Slovákov v Rumunsku: </a:t>
            </a:r>
            <a:r>
              <a:rPr lang="sk-SK" altLang="sk-SK" sz="2200" dirty="0" err="1" smtClean="0"/>
              <a:t>partičipovať</a:t>
            </a:r>
            <a:r>
              <a:rPr lang="sk-SK" altLang="sk-SK" sz="2200" dirty="0"/>
              <a:t>, </a:t>
            </a:r>
            <a:r>
              <a:rPr lang="sk-SK" altLang="sk-SK" sz="2200" dirty="0" err="1"/>
              <a:t>kritikovať</a:t>
            </a:r>
            <a:r>
              <a:rPr lang="sk-SK" altLang="sk-SK" sz="2200" dirty="0"/>
              <a:t>, </a:t>
            </a:r>
            <a:r>
              <a:rPr lang="sk-SK" altLang="sk-SK" sz="2200" dirty="0" err="1"/>
              <a:t>redžistrovať</a:t>
            </a:r>
            <a:r>
              <a:rPr lang="sk-SK" altLang="sk-SK" sz="2200" dirty="0"/>
              <a:t> a pod</a:t>
            </a:r>
            <a:r>
              <a:rPr lang="sk-SK" altLang="sk-SK" sz="2200" dirty="0" smtClean="0"/>
              <a:t>.</a:t>
            </a:r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114445213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787311" y="687019"/>
            <a:ext cx="10817404" cy="4022201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V jazyku slovenskej enklávy, ktorá paradigmaticky prechádza už k jazykovej diaspóre, je mnoho lexikálnych i gramatických  javov,  ktoré  majú  legitímny celoslovenský  jazykový  potenciál. 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200" dirty="0"/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Z gramatických prostriedkov sú to výdatné žriedla na testovanie prirodzených tendencií v jazyku, ktorý na Slovensku tiež neraz trpel rôzne subjektívne komunikačné, ale žiaľ, aj </a:t>
            </a:r>
            <a:r>
              <a:rPr lang="sk-SK" altLang="sk-SK" sz="2200" dirty="0" err="1"/>
              <a:t>preskriptívne</a:t>
            </a:r>
            <a:r>
              <a:rPr lang="sk-SK" altLang="sk-SK" sz="2200" dirty="0"/>
              <a:t> interpretácie a </a:t>
            </a:r>
            <a:r>
              <a:rPr lang="sk-SK" altLang="sk-SK" sz="2200" dirty="0" err="1"/>
              <a:t>reinterpretácie</a:t>
            </a:r>
            <a:endParaRPr lang="sk-SK" altLang="sk-SK" sz="2200" dirty="0"/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255771221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685711" y="948267"/>
            <a:ext cx="10817404" cy="5268020"/>
          </a:xfrm>
        </p:spPr>
        <p:txBody>
          <a:bodyPr>
            <a:normAutofit/>
          </a:bodyPr>
          <a:lstStyle/>
          <a:p>
            <a:pPr marL="558744" indent="-360000">
              <a:lnSpc>
                <a:spcPct val="150000"/>
              </a:lnSpc>
              <a:spcBef>
                <a:spcPts val="0"/>
              </a:spcBef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Z lexikálnych prostriedkov:</a:t>
            </a:r>
          </a:p>
          <a:p>
            <a:pPr marL="558744" indent="-3600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 výrazy,  ktoré si  zachovali  pôvodné centrálne  sémantické jadro,  ale  aj ústrojné </a:t>
            </a:r>
            <a:r>
              <a:rPr lang="sk-SK" altLang="sk-SK" sz="2200" dirty="0" err="1"/>
              <a:t>neosémantizmy</a:t>
            </a:r>
            <a:r>
              <a:rPr lang="sk-SK" altLang="sk-SK" sz="2200" dirty="0"/>
              <a:t>, ktoré vyplynuli z osobitostí mimojazykového vývinu</a:t>
            </a:r>
          </a:p>
          <a:p>
            <a:pPr marL="558744" indent="-3600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Napr. </a:t>
            </a:r>
          </a:p>
          <a:p>
            <a:pPr marL="558744" indent="-3600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sk-SK" altLang="sk-SK" sz="2200" dirty="0"/>
              <a:t>Príspevok v reči Slovákov vo Vojvodine vo význame </a:t>
            </a:r>
            <a:r>
              <a:rPr lang="sk-SK" altLang="sk-SK" sz="2200" u="sng" dirty="0"/>
              <a:t>„dávka“</a:t>
            </a:r>
            <a:r>
              <a:rPr lang="sk-SK" altLang="sk-SK" sz="2200" dirty="0"/>
              <a:t>, alebo výraz obec nielen v prvotnom význame, ale i vo význame „okres“ a podobné jazykové </a:t>
            </a:r>
            <a:r>
              <a:rPr lang="sk-SK" altLang="sk-SK" sz="2200" dirty="0" err="1"/>
              <a:t>pluricentrické</a:t>
            </a:r>
            <a:r>
              <a:rPr lang="sk-SK" altLang="sk-SK" sz="2200" dirty="0"/>
              <a:t> prejavy. </a:t>
            </a:r>
          </a:p>
          <a:p>
            <a:pPr marL="558744" indent="-360000">
              <a:lnSpc>
                <a:spcPct val="150000"/>
              </a:lnSpc>
              <a:spcBef>
                <a:spcPts val="0"/>
              </a:spcBef>
              <a:buNone/>
              <a:tabLst>
                <a:tab pos="342866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130284102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00" y="610062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 err="1">
                <a:latin typeface="+mn-lt"/>
              </a:rPr>
              <a:t>Jazykovú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situáciu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tvoria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tri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zložky</a:t>
            </a:r>
            <a:r>
              <a:rPr lang="hu-HU" sz="4000" b="1" dirty="0">
                <a:latin typeface="+mn-lt"/>
              </a:rPr>
              <a:t>, a </a:t>
            </a:r>
            <a:r>
              <a:rPr lang="hu-HU" sz="4000" b="1" dirty="0" err="1">
                <a:latin typeface="+mn-lt"/>
              </a:rPr>
              <a:t>to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sociálna</a:t>
            </a:r>
            <a:r>
              <a:rPr lang="hu-HU" sz="4000" b="1" dirty="0">
                <a:latin typeface="+mn-lt"/>
              </a:rPr>
              <a:t>,  </a:t>
            </a:r>
            <a:r>
              <a:rPr lang="hu-HU" sz="4000" b="1" dirty="0" err="1">
                <a:latin typeface="+mn-lt"/>
              </a:rPr>
              <a:t>komunikačná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jazyková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zložka</a:t>
            </a:r>
            <a:r>
              <a:rPr lang="hu-HU" sz="4000" b="1" dirty="0">
                <a:latin typeface="+mn-lt"/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7466" y="2305556"/>
            <a:ext cx="10185401" cy="3549673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hu-HU" sz="2600" dirty="0" err="1"/>
              <a:t>Sociálna</a:t>
            </a:r>
            <a:r>
              <a:rPr lang="hu-HU" sz="2600" dirty="0"/>
              <a:t> </a:t>
            </a:r>
            <a:r>
              <a:rPr lang="hu-HU" sz="2600" dirty="0" err="1"/>
              <a:t>zložka</a:t>
            </a:r>
            <a:r>
              <a:rPr lang="hu-HU" sz="2600" dirty="0"/>
              <a:t> </a:t>
            </a:r>
            <a:r>
              <a:rPr lang="hu-HU" sz="2600" dirty="0" err="1"/>
              <a:t>zahŕňa</a:t>
            </a:r>
            <a:r>
              <a:rPr lang="hu-HU" sz="2600" dirty="0"/>
              <a:t> </a:t>
            </a:r>
            <a:r>
              <a:rPr lang="hu-HU" sz="2600" dirty="0" err="1"/>
              <a:t>stratifikáciu</a:t>
            </a:r>
            <a:r>
              <a:rPr lang="hu-HU" sz="2600" dirty="0"/>
              <a:t> </a:t>
            </a:r>
            <a:r>
              <a:rPr lang="hu-HU" sz="2600" dirty="0" err="1"/>
              <a:t>spoločnosti</a:t>
            </a:r>
            <a:r>
              <a:rPr lang="hu-HU" sz="2600" dirty="0"/>
              <a:t>, </a:t>
            </a:r>
            <a:r>
              <a:rPr lang="hu-HU" sz="2600" dirty="0" err="1"/>
              <a:t>ktorú</a:t>
            </a:r>
            <a:r>
              <a:rPr lang="hu-HU" sz="2600" dirty="0"/>
              <a:t> </a:t>
            </a:r>
            <a:r>
              <a:rPr lang="hu-HU" sz="2600" dirty="0" err="1"/>
              <a:t>tvoria</a:t>
            </a:r>
            <a:r>
              <a:rPr lang="hu-HU" sz="2600" dirty="0"/>
              <a:t> </a:t>
            </a:r>
            <a:r>
              <a:rPr lang="hu-HU" sz="2600" dirty="0" err="1"/>
              <a:t>používatelia</a:t>
            </a:r>
            <a:r>
              <a:rPr lang="hu-HU" sz="2600" dirty="0"/>
              <a:t> </a:t>
            </a:r>
            <a:r>
              <a:rPr lang="hu-HU" sz="2600" dirty="0" err="1"/>
              <a:t>jazyka</a:t>
            </a:r>
            <a:r>
              <a:rPr lang="hu-HU" sz="2600" dirty="0"/>
              <a:t> </a:t>
            </a:r>
            <a:r>
              <a:rPr lang="hu-HU" sz="2600" dirty="0" err="1"/>
              <a:t>alebo</a:t>
            </a:r>
            <a:r>
              <a:rPr lang="hu-HU" sz="2600" dirty="0"/>
              <a:t> </a:t>
            </a:r>
            <a:r>
              <a:rPr lang="hu-HU" sz="2600" dirty="0" err="1"/>
              <a:t>jazykov</a:t>
            </a:r>
            <a:r>
              <a:rPr lang="hu-HU" sz="2600" dirty="0"/>
              <a:t>.</a:t>
            </a:r>
          </a:p>
          <a:p>
            <a:pPr marL="355600" indent="-355600">
              <a:buFont typeface="+mj-lt"/>
              <a:buAutoNum type="arabicPeriod"/>
            </a:pPr>
            <a:r>
              <a:rPr lang="hu-HU" sz="2600" dirty="0" err="1"/>
              <a:t>Komunikačnú</a:t>
            </a:r>
            <a:r>
              <a:rPr lang="hu-HU" sz="2600" dirty="0"/>
              <a:t> </a:t>
            </a:r>
            <a:r>
              <a:rPr lang="hu-HU" sz="2600" dirty="0" err="1"/>
              <a:t>zložku</a:t>
            </a:r>
            <a:r>
              <a:rPr lang="hu-HU" sz="2600" dirty="0"/>
              <a:t> </a:t>
            </a:r>
            <a:r>
              <a:rPr lang="hu-HU" sz="2600" dirty="0" err="1"/>
              <a:t>predstavujú</a:t>
            </a:r>
            <a:r>
              <a:rPr lang="hu-HU" sz="2600" dirty="0"/>
              <a:t> </a:t>
            </a:r>
            <a:r>
              <a:rPr lang="hu-HU" sz="2600" dirty="0" err="1"/>
              <a:t>komunikačné</a:t>
            </a:r>
            <a:r>
              <a:rPr lang="hu-HU" sz="2600" dirty="0"/>
              <a:t> </a:t>
            </a:r>
            <a:r>
              <a:rPr lang="hu-HU" sz="2600" dirty="0" err="1"/>
              <a:t>sféry</a:t>
            </a:r>
            <a:r>
              <a:rPr lang="hu-HU" sz="2600" dirty="0"/>
              <a:t>, a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funkčné</a:t>
            </a:r>
            <a:r>
              <a:rPr lang="hu-HU" sz="2600" dirty="0"/>
              <a:t> </a:t>
            </a:r>
            <a:r>
              <a:rPr lang="hu-HU" sz="2600" dirty="0" err="1"/>
              <a:t>a</a:t>
            </a:r>
            <a:r>
              <a:rPr lang="hu-HU" sz="2600" dirty="0"/>
              <a:t> </a:t>
            </a:r>
            <a:r>
              <a:rPr lang="hu-HU" sz="2600" dirty="0" err="1"/>
              <a:t>situačné</a:t>
            </a:r>
            <a:r>
              <a:rPr lang="hu-HU" sz="2600" dirty="0"/>
              <a:t>.</a:t>
            </a:r>
          </a:p>
          <a:p>
            <a:pPr marL="355600" indent="-355600">
              <a:buFont typeface="+mj-lt"/>
              <a:buAutoNum type="arabicPeriod"/>
            </a:pPr>
            <a:r>
              <a:rPr lang="hu-HU" sz="2600" dirty="0" err="1"/>
              <a:t>Jazyková</a:t>
            </a:r>
            <a:r>
              <a:rPr lang="hu-HU" sz="2600" dirty="0"/>
              <a:t> </a:t>
            </a:r>
            <a:r>
              <a:rPr lang="hu-HU" sz="2600" dirty="0" err="1"/>
              <a:t>zložka</a:t>
            </a:r>
            <a:r>
              <a:rPr lang="hu-HU" sz="2600" dirty="0"/>
              <a:t> </a:t>
            </a:r>
            <a:r>
              <a:rPr lang="hu-HU" sz="2600" dirty="0" err="1"/>
              <a:t>obsahuje</a:t>
            </a:r>
            <a:r>
              <a:rPr lang="hu-HU" sz="2600" dirty="0"/>
              <a:t> </a:t>
            </a:r>
            <a:r>
              <a:rPr lang="hu-HU" sz="2600" dirty="0" err="1"/>
              <a:t>jazyky</a:t>
            </a:r>
            <a:r>
              <a:rPr lang="hu-HU" sz="2600" dirty="0"/>
              <a:t> </a:t>
            </a:r>
            <a:r>
              <a:rPr lang="hu-HU" sz="2600" dirty="0" err="1"/>
              <a:t>používané</a:t>
            </a:r>
            <a:r>
              <a:rPr lang="hu-HU" sz="2600" dirty="0"/>
              <a:t> v </a:t>
            </a:r>
            <a:r>
              <a:rPr lang="hu-HU" sz="2600" dirty="0" err="1"/>
              <a:t>príslušnom</a:t>
            </a:r>
            <a:r>
              <a:rPr lang="hu-HU" sz="2600" dirty="0"/>
              <a:t> </a:t>
            </a:r>
            <a:r>
              <a:rPr lang="hu-HU" sz="2600" dirty="0" err="1"/>
              <a:t>štátnom</a:t>
            </a:r>
            <a:r>
              <a:rPr lang="hu-HU" sz="2600" dirty="0"/>
              <a:t> </a:t>
            </a:r>
            <a:r>
              <a:rPr lang="hu-HU" sz="2600" dirty="0" err="1"/>
              <a:t>útvare</a:t>
            </a:r>
            <a:r>
              <a:rPr lang="hu-HU" sz="2600" dirty="0"/>
              <a:t> a </a:t>
            </a:r>
            <a:r>
              <a:rPr lang="hu-HU" sz="2600" dirty="0" err="1"/>
              <a:t>ich</a:t>
            </a:r>
            <a:r>
              <a:rPr lang="hu-HU" sz="2600" dirty="0"/>
              <a:t> </a:t>
            </a:r>
            <a:r>
              <a:rPr lang="hu-HU" sz="2600" dirty="0" err="1"/>
              <a:t>rozčlenenie</a:t>
            </a:r>
            <a:r>
              <a:rPr lang="hu-HU" sz="2600" dirty="0"/>
              <a:t> na </a:t>
            </a:r>
            <a:r>
              <a:rPr lang="hu-HU" sz="2600" dirty="0" err="1"/>
              <a:t>jazykové</a:t>
            </a:r>
            <a:r>
              <a:rPr lang="hu-HU" sz="2600" dirty="0"/>
              <a:t> </a:t>
            </a:r>
            <a:r>
              <a:rPr lang="hu-HU" sz="2600" dirty="0" err="1"/>
              <a:t>útvary</a:t>
            </a:r>
            <a:r>
              <a:rPr lang="hu-HU" sz="2600" dirty="0" smtClean="0"/>
              <a:t>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0932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965200" y="763935"/>
            <a:ext cx="10537915" cy="1290469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sk-SK" altLang="sk-SK" sz="4000" b="1" dirty="0">
                <a:latin typeface="+mn-lt"/>
              </a:rPr>
              <a:t>Doterajšie  výskumy  v  oblasti  slovensko-maďarských  etnojazykových vzťahov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965199" y="2194086"/>
            <a:ext cx="10537915" cy="40222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600" dirty="0"/>
              <a:t>sa  sústreďovali  na  prieskum  verejnej  mienky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endParaRPr lang="sk-SK" altLang="sk-SK" sz="1800" dirty="0"/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buNone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600" u="sng" dirty="0"/>
              <a:t>Centrum sociálnej analýzy v Bratislave:</a:t>
            </a:r>
          </a:p>
          <a:p>
            <a:pPr marL="360000" indent="-3600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558744" algn="l"/>
                <a:tab pos="663509" algn="l"/>
                <a:tab pos="1112727" algn="l"/>
                <a:tab pos="1561944" algn="l"/>
                <a:tab pos="2011162" algn="l"/>
                <a:tab pos="2460379" algn="l"/>
                <a:tab pos="2909597" algn="l"/>
                <a:tab pos="3358814" algn="l"/>
                <a:tab pos="3808032" algn="l"/>
                <a:tab pos="4257249" algn="l"/>
                <a:tab pos="4706467" algn="l"/>
                <a:tab pos="5155684" algn="l"/>
                <a:tab pos="5604902" algn="l"/>
                <a:tab pos="6054120" algn="l"/>
                <a:tab pos="6503338" algn="l"/>
                <a:tab pos="6952555" algn="l"/>
                <a:tab pos="7401773" algn="l"/>
                <a:tab pos="7850990" algn="l"/>
                <a:tab pos="8300208" algn="l"/>
                <a:tab pos="8749425" algn="l"/>
                <a:tab pos="9198643" algn="l"/>
                <a:tab pos="9409759" algn="l"/>
                <a:tab pos="10133587" algn="l"/>
              </a:tabLst>
            </a:pPr>
            <a:r>
              <a:rPr lang="sk-SK" altLang="sk-SK" sz="2600" dirty="0"/>
              <a:t>ako Slováci vidia svoju národnú povahu i povahu príslušníkov iných národností, s ktorými žijú v jednom štáte, ako aj názor Maďarov na samých seba i na Slovákov.</a:t>
            </a:r>
          </a:p>
        </p:txBody>
      </p:sp>
    </p:spTree>
    <p:extLst>
      <p:ext uri="{BB962C8B-B14F-4D97-AF65-F5344CB8AC3E}">
        <p14:creationId xmlns:p14="http://schemas.microsoft.com/office/powerpoint/2010/main" val="306181163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88C35-01A8-4F67-A9DE-66EAB193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771525"/>
            <a:ext cx="10151532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</a:rPr>
              <a:t>Slovenčina v 21. stor.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5C151-4C94-4AFB-9592-929C1E75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2097089"/>
            <a:ext cx="9668934" cy="3169178"/>
          </a:xfrm>
        </p:spPr>
        <p:txBody>
          <a:bodyPr>
            <a:normAutofit/>
          </a:bodyPr>
          <a:lstStyle/>
          <a:p>
            <a:r>
              <a:rPr lang="sk-SK" sz="2400" dirty="0"/>
              <a:t>medzi krajinami EÚ</a:t>
            </a:r>
          </a:p>
          <a:p>
            <a:r>
              <a:rPr lang="sk-SK" sz="2400" dirty="0"/>
              <a:t>vplyv angličtiny</a:t>
            </a:r>
          </a:p>
          <a:p>
            <a:r>
              <a:rPr lang="sk-SK" sz="2400" dirty="0"/>
              <a:t>starostlivosť o spisovný a literárny jazyk</a:t>
            </a:r>
          </a:p>
          <a:p>
            <a:r>
              <a:rPr lang="sk-SK" sz="2400" dirty="0"/>
              <a:t>slovenčina v zahraničí</a:t>
            </a:r>
          </a:p>
          <a:p>
            <a:r>
              <a:rPr lang="sk-SK" sz="2400" dirty="0"/>
              <a:t>menšiny na Slovensku</a:t>
            </a:r>
          </a:p>
          <a:p>
            <a:r>
              <a:rPr lang="sk-SK" sz="2400" dirty="0"/>
              <a:t>multikulturalizmus</a:t>
            </a:r>
          </a:p>
          <a:p>
            <a:r>
              <a:rPr lang="sk-SK" sz="2400" dirty="0"/>
              <a:t>globalizácia</a:t>
            </a:r>
          </a:p>
        </p:txBody>
      </p:sp>
    </p:spTree>
    <p:extLst>
      <p:ext uri="{BB962C8B-B14F-4D97-AF65-F5344CB8AC3E}">
        <p14:creationId xmlns:p14="http://schemas.microsoft.com/office/powerpoint/2010/main" val="133558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6. Jazyková situácia"/>
          <p:cNvSpPr txBox="1">
            <a:spLocks noGrp="1"/>
          </p:cNvSpPr>
          <p:nvPr>
            <p:ph type="title"/>
          </p:nvPr>
        </p:nvSpPr>
        <p:spPr>
          <a:xfrm>
            <a:off x="863600" y="83079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b="1" dirty="0" err="1">
                <a:latin typeface="+mn-lt"/>
              </a:rPr>
              <a:t>Jazyková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situácia</a:t>
            </a:r>
            <a:endParaRPr sz="4000" b="1" dirty="0">
              <a:latin typeface="+mn-lt"/>
            </a:endParaRPr>
          </a:p>
        </p:txBody>
      </p:sp>
      <p:sp>
        <p:nvSpPr>
          <p:cNvPr id="120" name="podľa Ľ. Kralčáka (2015, s. 42) je komplexom otázok, ktoré súvisia s fungovaním a dynamikou národného jazyka.…"/>
          <p:cNvSpPr txBox="1">
            <a:spLocks noGrp="1"/>
          </p:cNvSpPr>
          <p:nvPr>
            <p:ph type="body" idx="1"/>
          </p:nvPr>
        </p:nvSpPr>
        <p:spPr>
          <a:xfrm>
            <a:off x="863600" y="2291292"/>
            <a:ext cx="10515600" cy="270404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200" dirty="0" smtClean="0"/>
              <a:t>P</a:t>
            </a:r>
            <a:r>
              <a:rPr sz="2200" dirty="0" err="1" smtClean="0"/>
              <a:t>odľa</a:t>
            </a:r>
            <a:r>
              <a:rPr sz="2200" dirty="0" smtClean="0"/>
              <a:t> </a:t>
            </a:r>
            <a:r>
              <a:rPr sz="2200" dirty="0"/>
              <a:t>Ľ. </a:t>
            </a:r>
            <a:r>
              <a:rPr sz="2200" dirty="0" err="1"/>
              <a:t>Kralčáka</a:t>
            </a:r>
            <a:r>
              <a:rPr sz="2200" dirty="0"/>
              <a:t> (2015</a:t>
            </a:r>
            <a:r>
              <a:rPr lang="hu-HU" sz="2200" dirty="0"/>
              <a:t>:</a:t>
            </a:r>
            <a:r>
              <a:rPr sz="2200" dirty="0"/>
              <a:t> 42) je </a:t>
            </a:r>
            <a:r>
              <a:rPr sz="2200" dirty="0" err="1"/>
              <a:t>komplexom</a:t>
            </a:r>
            <a:r>
              <a:rPr sz="2200" dirty="0"/>
              <a:t> </a:t>
            </a:r>
            <a:r>
              <a:rPr sz="2200" dirty="0" err="1"/>
              <a:t>otázok</a:t>
            </a:r>
            <a:r>
              <a:rPr sz="2200" dirty="0"/>
              <a:t>, </a:t>
            </a:r>
            <a:r>
              <a:rPr sz="2200" dirty="0" err="1"/>
              <a:t>ktoré</a:t>
            </a:r>
            <a:r>
              <a:rPr sz="2200" dirty="0"/>
              <a:t> </a:t>
            </a:r>
            <a:r>
              <a:rPr sz="2200" dirty="0" err="1"/>
              <a:t>súvisia</a:t>
            </a:r>
            <a:r>
              <a:rPr sz="2200" dirty="0"/>
              <a:t> s </a:t>
            </a:r>
            <a:r>
              <a:rPr sz="2200" dirty="0" err="1"/>
              <a:t>fungovaním</a:t>
            </a:r>
            <a:r>
              <a:rPr sz="2200" dirty="0"/>
              <a:t> a </a:t>
            </a:r>
            <a:r>
              <a:rPr sz="2200" dirty="0" err="1"/>
              <a:t>dynamikou</a:t>
            </a:r>
            <a:r>
              <a:rPr sz="2200" dirty="0"/>
              <a:t> </a:t>
            </a:r>
            <a:r>
              <a:rPr sz="2200" dirty="0" err="1"/>
              <a:t>národného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. </a:t>
            </a:r>
          </a:p>
          <a:p>
            <a:pPr>
              <a:lnSpc>
                <a:spcPct val="100000"/>
              </a:lnSpc>
            </a:pPr>
            <a:r>
              <a:rPr sz="2200" dirty="0" err="1"/>
              <a:t>Jej</a:t>
            </a:r>
            <a:r>
              <a:rPr sz="2200" dirty="0"/>
              <a:t> </a:t>
            </a:r>
            <a:r>
              <a:rPr sz="2200" dirty="0" err="1"/>
              <a:t>podstatným</a:t>
            </a:r>
            <a:r>
              <a:rPr sz="2200" dirty="0"/>
              <a:t> </a:t>
            </a:r>
            <a:r>
              <a:rPr sz="2200" dirty="0" err="1"/>
              <a:t>znakom</a:t>
            </a:r>
            <a:r>
              <a:rPr sz="2200" dirty="0"/>
              <a:t> je,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prvotne</a:t>
            </a:r>
            <a:r>
              <a:rPr sz="2200" dirty="0"/>
              <a:t> </a:t>
            </a:r>
            <a:r>
              <a:rPr sz="2200" dirty="0" err="1"/>
              <a:t>narába</a:t>
            </a:r>
            <a:r>
              <a:rPr sz="2200" dirty="0"/>
              <a:t> s </a:t>
            </a:r>
            <a:r>
              <a:rPr sz="2200" dirty="0" err="1"/>
              <a:t>jazykom</a:t>
            </a:r>
            <a:r>
              <a:rPr sz="2200" dirty="0"/>
              <a:t>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komplexom</a:t>
            </a:r>
            <a:r>
              <a:rPr sz="2200" dirty="0"/>
              <a:t> </a:t>
            </a:r>
            <a:r>
              <a:rPr sz="2200" dirty="0" err="1"/>
              <a:t>funkčných</a:t>
            </a:r>
            <a:r>
              <a:rPr sz="2200" dirty="0"/>
              <a:t>, resp. </a:t>
            </a:r>
            <a:r>
              <a:rPr sz="2200" dirty="0" err="1"/>
              <a:t>existenčných</a:t>
            </a:r>
            <a:r>
              <a:rPr sz="2200" dirty="0"/>
              <a:t> </a:t>
            </a:r>
            <a:r>
              <a:rPr sz="2200" dirty="0" err="1"/>
              <a:t>útvarov</a:t>
            </a:r>
            <a:r>
              <a:rPr sz="2200" dirty="0"/>
              <a:t> a </a:t>
            </a:r>
            <a:r>
              <a:rPr sz="2200" dirty="0" err="1"/>
              <a:t>foriem</a:t>
            </a:r>
            <a:r>
              <a:rPr sz="2200" dirty="0"/>
              <a:t>.</a:t>
            </a:r>
          </a:p>
          <a:p>
            <a:pPr>
              <a:lnSpc>
                <a:spcPct val="100000"/>
              </a:lnSpc>
            </a:pPr>
            <a:r>
              <a:rPr sz="2200" dirty="0" err="1"/>
              <a:t>Termínom</a:t>
            </a:r>
            <a:r>
              <a:rPr sz="2200" dirty="0"/>
              <a:t> </a:t>
            </a:r>
            <a:r>
              <a:rPr sz="2200" dirty="0" err="1"/>
              <a:t>jazyková</a:t>
            </a:r>
            <a:r>
              <a:rPr sz="2200" dirty="0"/>
              <a:t> </a:t>
            </a:r>
            <a:r>
              <a:rPr sz="2200" dirty="0" err="1"/>
              <a:t>situácia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rozumie</a:t>
            </a:r>
            <a:r>
              <a:rPr sz="2200" dirty="0"/>
              <a:t> </a:t>
            </a:r>
            <a:r>
              <a:rPr sz="2200" dirty="0" err="1"/>
              <a:t>súbor</a:t>
            </a:r>
            <a:r>
              <a:rPr sz="2200" dirty="0"/>
              <a:t> </a:t>
            </a:r>
            <a:r>
              <a:rPr sz="2200" dirty="0" err="1"/>
              <a:t>jazykových</a:t>
            </a:r>
            <a:r>
              <a:rPr sz="2200" dirty="0"/>
              <a:t> </a:t>
            </a:r>
            <a:r>
              <a:rPr sz="2200" dirty="0" err="1"/>
              <a:t>útvarov</a:t>
            </a:r>
            <a:r>
              <a:rPr sz="2200" dirty="0"/>
              <a:t>, </a:t>
            </a:r>
            <a:r>
              <a:rPr sz="2200" dirty="0" err="1"/>
              <a:t>ktoré</a:t>
            </a:r>
            <a:r>
              <a:rPr sz="2200" dirty="0"/>
              <a:t> </a:t>
            </a:r>
            <a:r>
              <a:rPr sz="2200" dirty="0" err="1"/>
              <a:t>zaisťujú</a:t>
            </a:r>
            <a:r>
              <a:rPr sz="2200" dirty="0"/>
              <a:t> </a:t>
            </a:r>
            <a:r>
              <a:rPr sz="2200" dirty="0" err="1"/>
              <a:t>komunikačné</a:t>
            </a:r>
            <a:r>
              <a:rPr sz="2200" dirty="0"/>
              <a:t> </a:t>
            </a:r>
            <a:r>
              <a:rPr sz="2200" dirty="0" err="1"/>
              <a:t>kontinuum</a:t>
            </a:r>
            <a:r>
              <a:rPr sz="2200" dirty="0"/>
              <a:t> v </a:t>
            </a:r>
            <a:r>
              <a:rPr sz="2200" dirty="0" err="1"/>
              <a:t>určitom</a:t>
            </a:r>
            <a:r>
              <a:rPr sz="2200" dirty="0"/>
              <a:t> </a:t>
            </a:r>
            <a:r>
              <a:rPr sz="2200" dirty="0" err="1"/>
              <a:t>etnickom</a:t>
            </a:r>
            <a:r>
              <a:rPr sz="2200" dirty="0"/>
              <a:t> </a:t>
            </a:r>
            <a:r>
              <a:rPr sz="2200" dirty="0" err="1"/>
              <a:t>spoločenstve</a:t>
            </a:r>
            <a:r>
              <a:rPr sz="2200" dirty="0"/>
              <a:t> </a:t>
            </a:r>
            <a:r>
              <a:rPr sz="2200" dirty="0" err="1"/>
              <a:t>alebo</a:t>
            </a:r>
            <a:r>
              <a:rPr sz="2200" dirty="0"/>
              <a:t> v </a:t>
            </a:r>
            <a:r>
              <a:rPr sz="2200" dirty="0" err="1"/>
              <a:t>administratívnom</a:t>
            </a:r>
            <a:r>
              <a:rPr sz="2200" dirty="0"/>
              <a:t> a </a:t>
            </a:r>
            <a:r>
              <a:rPr sz="2200" dirty="0" err="1"/>
              <a:t>územnom</a:t>
            </a:r>
            <a:r>
              <a:rPr sz="2200" dirty="0"/>
              <a:t> </a:t>
            </a:r>
            <a:r>
              <a:rPr sz="2200" dirty="0" err="1"/>
              <a:t>celku</a:t>
            </a:r>
            <a:r>
              <a:rPr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001762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azykovú situáciu však môže tvoriť len usporiadaný súbor jazykov, ktorých organizovanosť spočíva v tom, že jazyky sú medzi sebou spojené nielen na základe tesných vzťahov medzi jazykovými spoločenstvami predstavujúcimi obyvateľstvo politicko-územných celkov, ale aj na základe vzájomných vzťahov a celkového vzťahu ku komunikačnému kontinuu určitého spoločenstva.…"/>
          <p:cNvSpPr txBox="1">
            <a:spLocks noGrp="1"/>
          </p:cNvSpPr>
          <p:nvPr>
            <p:ph type="body" idx="1"/>
          </p:nvPr>
        </p:nvSpPr>
        <p:spPr>
          <a:xfrm>
            <a:off x="880533" y="558630"/>
            <a:ext cx="9999134" cy="57407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sz="2200" dirty="0" err="1"/>
              <a:t>Jazykovú</a:t>
            </a:r>
            <a:r>
              <a:rPr sz="2200" dirty="0"/>
              <a:t> </a:t>
            </a:r>
            <a:r>
              <a:rPr sz="2200" dirty="0" err="1"/>
              <a:t>situáciu</a:t>
            </a:r>
            <a:r>
              <a:rPr sz="2200" dirty="0"/>
              <a:t> </a:t>
            </a:r>
            <a:r>
              <a:rPr sz="2200" dirty="0" err="1"/>
              <a:t>však</a:t>
            </a:r>
            <a:r>
              <a:rPr sz="2200" dirty="0"/>
              <a:t> </a:t>
            </a:r>
            <a:r>
              <a:rPr sz="2200" dirty="0" err="1"/>
              <a:t>môže</a:t>
            </a:r>
            <a:r>
              <a:rPr sz="2200" dirty="0"/>
              <a:t> </a:t>
            </a:r>
            <a:r>
              <a:rPr sz="2200" dirty="0" err="1"/>
              <a:t>tvoriť</a:t>
            </a:r>
            <a:r>
              <a:rPr sz="2200" dirty="0"/>
              <a:t> </a:t>
            </a:r>
            <a:r>
              <a:rPr sz="2200" dirty="0" err="1"/>
              <a:t>len</a:t>
            </a:r>
            <a:r>
              <a:rPr sz="2200" dirty="0"/>
              <a:t> </a:t>
            </a:r>
            <a:r>
              <a:rPr sz="2200" dirty="0" err="1"/>
              <a:t>usporiadaný</a:t>
            </a:r>
            <a:r>
              <a:rPr sz="2200" dirty="0"/>
              <a:t> </a:t>
            </a:r>
            <a:r>
              <a:rPr sz="2200" dirty="0" err="1"/>
              <a:t>súbor</a:t>
            </a:r>
            <a:r>
              <a:rPr sz="2200" dirty="0"/>
              <a:t> </a:t>
            </a:r>
            <a:r>
              <a:rPr sz="2200" dirty="0" err="1"/>
              <a:t>jazykov</a:t>
            </a:r>
            <a:r>
              <a:rPr sz="2200" dirty="0"/>
              <a:t>, </a:t>
            </a:r>
            <a:r>
              <a:rPr sz="2200" dirty="0" err="1"/>
              <a:t>ktorých</a:t>
            </a:r>
            <a:r>
              <a:rPr sz="2200" dirty="0"/>
              <a:t> </a:t>
            </a:r>
            <a:r>
              <a:rPr sz="2200" dirty="0" err="1"/>
              <a:t>organizovanosť</a:t>
            </a:r>
            <a:r>
              <a:rPr sz="2200" dirty="0"/>
              <a:t> </a:t>
            </a:r>
            <a:r>
              <a:rPr sz="2200" dirty="0" err="1"/>
              <a:t>spočíva</a:t>
            </a:r>
            <a:r>
              <a:rPr sz="2200" dirty="0"/>
              <a:t> v tom,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jazyky</a:t>
            </a:r>
            <a:r>
              <a:rPr sz="2200" dirty="0"/>
              <a:t> </a:t>
            </a:r>
            <a:r>
              <a:rPr sz="2200" dirty="0" err="1"/>
              <a:t>sú</a:t>
            </a:r>
            <a:r>
              <a:rPr sz="2200" dirty="0"/>
              <a:t> </a:t>
            </a:r>
            <a:r>
              <a:rPr sz="2200" dirty="0" err="1"/>
              <a:t>medzi</a:t>
            </a:r>
            <a:r>
              <a:rPr sz="2200" dirty="0"/>
              <a:t> </a:t>
            </a:r>
            <a:r>
              <a:rPr sz="2200" dirty="0" err="1"/>
              <a:t>sebou</a:t>
            </a:r>
            <a:r>
              <a:rPr sz="2200" dirty="0"/>
              <a:t> </a:t>
            </a:r>
            <a:r>
              <a:rPr sz="2200" dirty="0" err="1"/>
              <a:t>spojené</a:t>
            </a:r>
            <a:r>
              <a:rPr sz="2200" dirty="0"/>
              <a:t> </a:t>
            </a:r>
            <a:r>
              <a:rPr sz="2200" dirty="0" err="1"/>
              <a:t>nielen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základe</a:t>
            </a:r>
            <a:r>
              <a:rPr sz="2200" dirty="0"/>
              <a:t> </a:t>
            </a:r>
            <a:r>
              <a:rPr sz="2200" dirty="0" err="1"/>
              <a:t>tesných</a:t>
            </a:r>
            <a:r>
              <a:rPr sz="2200" dirty="0"/>
              <a:t> </a:t>
            </a:r>
            <a:r>
              <a:rPr sz="2200" dirty="0" err="1"/>
              <a:t>vzťahov</a:t>
            </a:r>
            <a:r>
              <a:rPr sz="2200" dirty="0"/>
              <a:t> </a:t>
            </a:r>
            <a:r>
              <a:rPr sz="2200" dirty="0" err="1"/>
              <a:t>medzi</a:t>
            </a:r>
            <a:r>
              <a:rPr sz="2200" dirty="0"/>
              <a:t> </a:t>
            </a:r>
            <a:r>
              <a:rPr sz="2200" dirty="0" err="1"/>
              <a:t>jazykovými</a:t>
            </a:r>
            <a:r>
              <a:rPr sz="2200" dirty="0"/>
              <a:t> </a:t>
            </a:r>
            <a:r>
              <a:rPr sz="2200" dirty="0" err="1"/>
              <a:t>spoločenstvami</a:t>
            </a:r>
            <a:r>
              <a:rPr sz="2200" dirty="0"/>
              <a:t> </a:t>
            </a:r>
            <a:r>
              <a:rPr sz="2200" dirty="0" err="1"/>
              <a:t>predstavujúcimi</a:t>
            </a:r>
            <a:r>
              <a:rPr sz="2200" dirty="0"/>
              <a:t> </a:t>
            </a:r>
            <a:r>
              <a:rPr sz="2200" dirty="0" err="1"/>
              <a:t>obyvateľstvo</a:t>
            </a:r>
            <a:r>
              <a:rPr sz="2200" dirty="0"/>
              <a:t> </a:t>
            </a:r>
            <a:r>
              <a:rPr sz="2200" dirty="0" err="1"/>
              <a:t>politicko-územných</a:t>
            </a:r>
            <a:r>
              <a:rPr sz="2200" dirty="0"/>
              <a:t> </a:t>
            </a:r>
            <a:r>
              <a:rPr sz="2200" dirty="0" err="1"/>
              <a:t>celkov</a:t>
            </a:r>
            <a:r>
              <a:rPr sz="2200" dirty="0"/>
              <a:t>, ale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základe</a:t>
            </a:r>
            <a:r>
              <a:rPr sz="2200" dirty="0"/>
              <a:t> </a:t>
            </a:r>
            <a:r>
              <a:rPr sz="2200" dirty="0" err="1"/>
              <a:t>vzájomných</a:t>
            </a:r>
            <a:r>
              <a:rPr sz="2200" dirty="0"/>
              <a:t> </a:t>
            </a:r>
            <a:r>
              <a:rPr sz="2200" dirty="0" err="1"/>
              <a:t>vzťahov</a:t>
            </a:r>
            <a:r>
              <a:rPr sz="2200" dirty="0"/>
              <a:t> a </a:t>
            </a:r>
            <a:r>
              <a:rPr sz="2200" dirty="0" err="1"/>
              <a:t>celkového</a:t>
            </a:r>
            <a:r>
              <a:rPr sz="2200" dirty="0"/>
              <a:t> </a:t>
            </a:r>
            <a:r>
              <a:rPr sz="2200" dirty="0" err="1"/>
              <a:t>vzťahu</a:t>
            </a:r>
            <a:r>
              <a:rPr sz="2200" dirty="0"/>
              <a:t> </a:t>
            </a:r>
            <a:r>
              <a:rPr sz="2200" dirty="0" err="1"/>
              <a:t>ku</a:t>
            </a:r>
            <a:r>
              <a:rPr sz="2200" dirty="0"/>
              <a:t> </a:t>
            </a:r>
            <a:r>
              <a:rPr sz="2200" dirty="0" err="1"/>
              <a:t>komunikačnému</a:t>
            </a:r>
            <a:r>
              <a:rPr sz="2200" dirty="0"/>
              <a:t> </a:t>
            </a:r>
            <a:r>
              <a:rPr sz="2200" dirty="0" err="1"/>
              <a:t>kontinuu</a:t>
            </a:r>
            <a:r>
              <a:rPr sz="2200" dirty="0"/>
              <a:t> </a:t>
            </a:r>
            <a:r>
              <a:rPr sz="2200" dirty="0" err="1"/>
              <a:t>určitého</a:t>
            </a:r>
            <a:r>
              <a:rPr sz="2200" dirty="0"/>
              <a:t> </a:t>
            </a:r>
            <a:r>
              <a:rPr sz="2200" dirty="0" err="1"/>
              <a:t>spoločenstva</a:t>
            </a:r>
            <a:r>
              <a:rPr sz="2200" dirty="0"/>
              <a:t>. </a:t>
            </a:r>
          </a:p>
          <a:p>
            <a:pPr>
              <a:lnSpc>
                <a:spcPct val="100000"/>
              </a:lnSpc>
            </a:pPr>
            <a:r>
              <a:rPr sz="2200" dirty="0" err="1"/>
              <a:t>Jazyky</a:t>
            </a:r>
            <a:r>
              <a:rPr sz="2200" dirty="0"/>
              <a:t> </a:t>
            </a:r>
            <a:r>
              <a:rPr sz="2200" dirty="0" err="1"/>
              <a:t>môžu</a:t>
            </a:r>
            <a:r>
              <a:rPr sz="2200" dirty="0"/>
              <a:t> </a:t>
            </a:r>
            <a:r>
              <a:rPr sz="2200" dirty="0" err="1"/>
              <a:t>slúžiť</a:t>
            </a:r>
            <a:r>
              <a:rPr sz="2200" dirty="0"/>
              <a:t> </a:t>
            </a:r>
            <a:r>
              <a:rPr sz="2200" dirty="0" err="1"/>
              <a:t>vo</a:t>
            </a:r>
            <a:r>
              <a:rPr sz="2200" dirty="0"/>
              <a:t> </a:t>
            </a:r>
            <a:r>
              <a:rPr sz="2200" dirty="0" err="1"/>
              <a:t>všetkých</a:t>
            </a:r>
            <a:r>
              <a:rPr sz="2200" dirty="0"/>
              <a:t> </a:t>
            </a:r>
            <a:r>
              <a:rPr sz="2200" dirty="0" err="1"/>
              <a:t>komunikačných</a:t>
            </a:r>
            <a:r>
              <a:rPr sz="2200" dirty="0"/>
              <a:t> </a:t>
            </a:r>
            <a:r>
              <a:rPr sz="2200" dirty="0" err="1"/>
              <a:t>sférach</a:t>
            </a:r>
            <a:r>
              <a:rPr sz="2200" dirty="0"/>
              <a:t> </a:t>
            </a:r>
            <a:r>
              <a:rPr sz="2200" dirty="0" err="1"/>
              <a:t>určitého</a:t>
            </a:r>
            <a:r>
              <a:rPr sz="2200" dirty="0"/>
              <a:t> </a:t>
            </a:r>
            <a:r>
              <a:rPr sz="2200" dirty="0" err="1"/>
              <a:t>územia</a:t>
            </a:r>
            <a:r>
              <a:rPr sz="2200" dirty="0"/>
              <a:t> a </a:t>
            </a:r>
            <a:r>
              <a:rPr sz="2200" dirty="0" err="1"/>
              <a:t>byť</a:t>
            </a:r>
            <a:r>
              <a:rPr sz="2200" dirty="0"/>
              <a:t> </a:t>
            </a:r>
            <a:r>
              <a:rPr sz="2200" dirty="0" err="1"/>
              <a:t>pritom</a:t>
            </a:r>
            <a:r>
              <a:rPr sz="2200" dirty="0"/>
              <a:t> </a:t>
            </a:r>
            <a:r>
              <a:rPr sz="2200" dirty="0" err="1"/>
              <a:t>funkčne</a:t>
            </a:r>
            <a:r>
              <a:rPr sz="2200" dirty="0"/>
              <a:t> </a:t>
            </a:r>
            <a:r>
              <a:rPr sz="2200" dirty="0" err="1"/>
              <a:t>rovnoprávne</a:t>
            </a:r>
            <a:r>
              <a:rPr sz="2200" dirty="0"/>
              <a:t>. </a:t>
            </a:r>
          </a:p>
          <a:p>
            <a:pPr>
              <a:lnSpc>
                <a:spcPct val="100000"/>
              </a:lnSpc>
            </a:pPr>
            <a:r>
              <a:rPr sz="2200" dirty="0" err="1"/>
              <a:t>Avšak</a:t>
            </a:r>
            <a:r>
              <a:rPr sz="2200" dirty="0"/>
              <a:t> </a:t>
            </a:r>
            <a:r>
              <a:rPr sz="2200" dirty="0" err="1"/>
              <a:t>jazyky</a:t>
            </a:r>
            <a:r>
              <a:rPr sz="2200" dirty="0"/>
              <a:t> </a:t>
            </a:r>
            <a:r>
              <a:rPr sz="2200" dirty="0" err="1"/>
              <a:t>môžu</a:t>
            </a:r>
            <a:r>
              <a:rPr sz="2200" dirty="0"/>
              <a:t> </a:t>
            </a:r>
            <a:r>
              <a:rPr sz="2200" dirty="0" err="1"/>
              <a:t>komunikačné</a:t>
            </a:r>
            <a:r>
              <a:rPr sz="2200" dirty="0"/>
              <a:t> </a:t>
            </a:r>
            <a:r>
              <a:rPr sz="2200" dirty="0" err="1"/>
              <a:t>kontinuum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rozdeľovať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nerovnomerné</a:t>
            </a:r>
            <a:r>
              <a:rPr sz="2200" dirty="0"/>
              <a:t> </a:t>
            </a:r>
            <a:r>
              <a:rPr sz="2200" dirty="0" err="1"/>
              <a:t>časti</a:t>
            </a:r>
            <a:r>
              <a:rPr sz="2200" dirty="0"/>
              <a:t> a </a:t>
            </a:r>
            <a:r>
              <a:rPr sz="2200" dirty="0" err="1"/>
              <a:t>vytvára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hierarchické</a:t>
            </a:r>
            <a:r>
              <a:rPr sz="2200" dirty="0"/>
              <a:t> </a:t>
            </a:r>
            <a:r>
              <a:rPr sz="2200" dirty="0" err="1"/>
              <a:t>vzťahy</a:t>
            </a:r>
            <a:r>
              <a:rPr sz="2200" dirty="0"/>
              <a:t> v </a:t>
            </a:r>
            <a:r>
              <a:rPr sz="2200" dirty="0" err="1"/>
              <a:t>rôznych</a:t>
            </a:r>
            <a:r>
              <a:rPr sz="2200" dirty="0"/>
              <a:t> </a:t>
            </a:r>
            <a:r>
              <a:rPr sz="2200" dirty="0" err="1"/>
              <a:t>funkčných</a:t>
            </a:r>
            <a:r>
              <a:rPr sz="2200" dirty="0"/>
              <a:t> </a:t>
            </a:r>
            <a:r>
              <a:rPr sz="2200" dirty="0" err="1"/>
              <a:t>typoch</a:t>
            </a:r>
            <a:r>
              <a:rPr sz="2200" dirty="0"/>
              <a:t>. </a:t>
            </a:r>
            <a:r>
              <a:rPr sz="2200" dirty="0" err="1"/>
              <a:t>Táto</a:t>
            </a:r>
            <a:r>
              <a:rPr sz="2200" dirty="0"/>
              <a:t> </a:t>
            </a:r>
            <a:r>
              <a:rPr sz="2200" dirty="0" err="1"/>
              <a:t>možnosť</a:t>
            </a:r>
            <a:r>
              <a:rPr sz="2200" dirty="0"/>
              <a:t> </a:t>
            </a:r>
            <a:r>
              <a:rPr sz="2200" dirty="0" err="1"/>
              <a:t>charakterizuje</a:t>
            </a:r>
            <a:r>
              <a:rPr sz="2200" dirty="0"/>
              <a:t> </a:t>
            </a:r>
            <a:r>
              <a:rPr sz="2200" dirty="0" err="1"/>
              <a:t>nielen</a:t>
            </a:r>
            <a:r>
              <a:rPr sz="2200" dirty="0"/>
              <a:t> </a:t>
            </a:r>
            <a:r>
              <a:rPr sz="2200" dirty="0" err="1"/>
              <a:t>jazyky</a:t>
            </a:r>
            <a:r>
              <a:rPr sz="2200" dirty="0"/>
              <a:t> </a:t>
            </a:r>
            <a:r>
              <a:rPr sz="2200" dirty="0" err="1"/>
              <a:t>jedného</a:t>
            </a:r>
            <a:r>
              <a:rPr sz="2200" dirty="0"/>
              <a:t> </a:t>
            </a:r>
            <a:r>
              <a:rPr sz="2200" dirty="0" err="1"/>
              <a:t>spoločenstva</a:t>
            </a:r>
            <a:r>
              <a:rPr sz="2200" dirty="0"/>
              <a:t>, ale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jazykové</a:t>
            </a:r>
            <a:r>
              <a:rPr sz="2200" dirty="0"/>
              <a:t> </a:t>
            </a:r>
            <a:r>
              <a:rPr sz="2200" dirty="0" err="1"/>
              <a:t>podsystémy</a:t>
            </a:r>
            <a:r>
              <a:rPr sz="2200" dirty="0"/>
              <a:t>, </a:t>
            </a:r>
            <a:r>
              <a:rPr sz="2200" dirty="0" err="1"/>
              <a:t>ktoré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uplatňujú</a:t>
            </a:r>
            <a:r>
              <a:rPr sz="2200" dirty="0"/>
              <a:t> v </a:t>
            </a:r>
            <a:r>
              <a:rPr sz="2200" dirty="0" err="1"/>
              <a:t>tomto</a:t>
            </a:r>
            <a:r>
              <a:rPr sz="2200" dirty="0"/>
              <a:t> </a:t>
            </a:r>
            <a:r>
              <a:rPr sz="2200" dirty="0" err="1"/>
              <a:t>spoločenstve</a:t>
            </a:r>
            <a:r>
              <a:rPr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31264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ajvšeobecnejšie je možné jazykovú situáciu vymedziť ako systém sociálne a funkčne rozdielnych a hierarchicky usporiadaných jazykových systémov a podsystémov, spoločne sa vyskytujúcich a vzájomne na seba pôsobiacich v danom etnickom spoločenstve alebo v administratívnom a územnom celku.…"/>
          <p:cNvSpPr txBox="1">
            <a:spLocks noGrp="1"/>
          </p:cNvSpPr>
          <p:nvPr>
            <p:ph type="body" idx="1"/>
          </p:nvPr>
        </p:nvSpPr>
        <p:spPr>
          <a:xfrm>
            <a:off x="977635" y="1214702"/>
            <a:ext cx="10406063" cy="5072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59397" defTabSz="340923">
              <a:lnSpc>
                <a:spcPct val="100000"/>
              </a:lnSpc>
              <a:defRPr sz="2656"/>
            </a:pPr>
            <a:r>
              <a:rPr sz="2200" dirty="0" err="1"/>
              <a:t>Najvšeobecnejšie</a:t>
            </a:r>
            <a:r>
              <a:rPr sz="2200" dirty="0"/>
              <a:t> je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jazykovú</a:t>
            </a:r>
            <a:r>
              <a:rPr sz="2200" dirty="0"/>
              <a:t> </a:t>
            </a:r>
            <a:r>
              <a:rPr sz="2200" dirty="0" err="1"/>
              <a:t>situáciu</a:t>
            </a:r>
            <a:r>
              <a:rPr sz="2200" dirty="0"/>
              <a:t> </a:t>
            </a:r>
            <a:r>
              <a:rPr sz="2200" dirty="0" err="1"/>
              <a:t>vymedziť</a:t>
            </a:r>
            <a:r>
              <a:rPr sz="2200" dirty="0"/>
              <a:t>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systém</a:t>
            </a:r>
            <a:r>
              <a:rPr sz="2200" dirty="0"/>
              <a:t> </a:t>
            </a:r>
            <a:r>
              <a:rPr sz="2200" dirty="0" err="1"/>
              <a:t>sociálne</a:t>
            </a:r>
            <a:r>
              <a:rPr sz="2200" dirty="0"/>
              <a:t> a </a:t>
            </a:r>
            <a:r>
              <a:rPr sz="2200" dirty="0" err="1"/>
              <a:t>funkčne</a:t>
            </a:r>
            <a:r>
              <a:rPr sz="2200" dirty="0"/>
              <a:t> </a:t>
            </a:r>
            <a:r>
              <a:rPr sz="2200" dirty="0" err="1"/>
              <a:t>rozdielnych</a:t>
            </a:r>
            <a:r>
              <a:rPr sz="2200" dirty="0"/>
              <a:t> a </a:t>
            </a:r>
            <a:r>
              <a:rPr sz="2200" dirty="0" err="1"/>
              <a:t>hierarchicky</a:t>
            </a:r>
            <a:r>
              <a:rPr sz="2200" dirty="0"/>
              <a:t> </a:t>
            </a:r>
            <a:r>
              <a:rPr sz="2200" dirty="0" err="1"/>
              <a:t>usporiadaných</a:t>
            </a:r>
            <a:r>
              <a:rPr sz="2200" dirty="0"/>
              <a:t> </a:t>
            </a:r>
            <a:r>
              <a:rPr sz="2200" dirty="0" err="1"/>
              <a:t>jazykových</a:t>
            </a:r>
            <a:r>
              <a:rPr sz="2200" dirty="0"/>
              <a:t> </a:t>
            </a:r>
            <a:r>
              <a:rPr sz="2200" dirty="0" err="1"/>
              <a:t>systémov</a:t>
            </a:r>
            <a:r>
              <a:rPr sz="2200" dirty="0"/>
              <a:t> a </a:t>
            </a:r>
            <a:r>
              <a:rPr sz="2200" dirty="0" err="1"/>
              <a:t>podsystémov</a:t>
            </a:r>
            <a:r>
              <a:rPr sz="2200" dirty="0"/>
              <a:t>, </a:t>
            </a:r>
            <a:r>
              <a:rPr sz="2200" dirty="0" err="1"/>
              <a:t>spoločne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vyskytujúcich</a:t>
            </a:r>
            <a:r>
              <a:rPr sz="2200" dirty="0"/>
              <a:t> a </a:t>
            </a:r>
            <a:r>
              <a:rPr sz="2200" dirty="0" err="1"/>
              <a:t>vzájomne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seba</a:t>
            </a:r>
            <a:r>
              <a:rPr sz="2200" dirty="0"/>
              <a:t> </a:t>
            </a:r>
            <a:r>
              <a:rPr sz="2200" dirty="0" err="1"/>
              <a:t>pôsobiacich</a:t>
            </a:r>
            <a:r>
              <a:rPr sz="2200" dirty="0"/>
              <a:t> v </a:t>
            </a:r>
            <a:r>
              <a:rPr sz="2200" dirty="0" err="1"/>
              <a:t>danom</a:t>
            </a:r>
            <a:r>
              <a:rPr sz="2200" dirty="0"/>
              <a:t> </a:t>
            </a:r>
            <a:r>
              <a:rPr sz="2200" dirty="0" err="1"/>
              <a:t>etnickom</a:t>
            </a:r>
            <a:r>
              <a:rPr sz="2200" dirty="0"/>
              <a:t> </a:t>
            </a:r>
            <a:r>
              <a:rPr sz="2200" dirty="0" err="1"/>
              <a:t>spoločenstve</a:t>
            </a:r>
            <a:r>
              <a:rPr sz="2200" dirty="0"/>
              <a:t> </a:t>
            </a:r>
            <a:r>
              <a:rPr sz="2200" dirty="0" err="1"/>
              <a:t>alebo</a:t>
            </a:r>
            <a:r>
              <a:rPr sz="2200" dirty="0"/>
              <a:t> v </a:t>
            </a:r>
            <a:r>
              <a:rPr sz="2200" dirty="0" err="1"/>
              <a:t>administratívnom</a:t>
            </a:r>
            <a:r>
              <a:rPr sz="2200" dirty="0"/>
              <a:t> a </a:t>
            </a:r>
            <a:r>
              <a:rPr sz="2200" dirty="0" err="1"/>
              <a:t>územnom</a:t>
            </a:r>
            <a:r>
              <a:rPr sz="2200" dirty="0"/>
              <a:t> </a:t>
            </a:r>
            <a:r>
              <a:rPr sz="2200" dirty="0" err="1"/>
              <a:t>celku</a:t>
            </a:r>
            <a:r>
              <a:rPr sz="2200" dirty="0"/>
              <a:t>. </a:t>
            </a:r>
          </a:p>
          <a:p>
            <a:pPr marL="216000" indent="-259397" defTabSz="340923">
              <a:lnSpc>
                <a:spcPct val="100000"/>
              </a:lnSpc>
              <a:defRPr sz="2656"/>
            </a:pPr>
            <a:r>
              <a:rPr sz="2200" dirty="0" err="1"/>
              <a:t>Dôležitou</a:t>
            </a:r>
            <a:r>
              <a:rPr sz="2200" dirty="0"/>
              <a:t> </a:t>
            </a:r>
            <a:r>
              <a:rPr sz="2200" dirty="0" err="1"/>
              <a:t>vlastnosťou</a:t>
            </a:r>
            <a:r>
              <a:rPr sz="2200" dirty="0"/>
              <a:t> </a:t>
            </a:r>
            <a:r>
              <a:rPr sz="2200" dirty="0" err="1"/>
              <a:t>týchto</a:t>
            </a:r>
            <a:r>
              <a:rPr sz="2200" dirty="0"/>
              <a:t> (pod)</a:t>
            </a:r>
            <a:r>
              <a:rPr sz="2200" dirty="0" err="1"/>
              <a:t>systémov</a:t>
            </a:r>
            <a:r>
              <a:rPr sz="2200" dirty="0"/>
              <a:t> je </a:t>
            </a:r>
            <a:r>
              <a:rPr sz="2200" dirty="0" err="1"/>
              <a:t>aj</a:t>
            </a:r>
            <a:r>
              <a:rPr sz="2200" dirty="0"/>
              <a:t> to,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členovia</a:t>
            </a:r>
            <a:r>
              <a:rPr sz="2200" dirty="0"/>
              <a:t> </a:t>
            </a:r>
            <a:r>
              <a:rPr sz="2200" dirty="0" err="1"/>
              <a:t>jazykových</a:t>
            </a:r>
            <a:r>
              <a:rPr sz="2200" dirty="0"/>
              <a:t> a </a:t>
            </a:r>
            <a:r>
              <a:rPr sz="2200" dirty="0" err="1"/>
              <a:t>rečových</a:t>
            </a:r>
            <a:r>
              <a:rPr sz="2200" dirty="0"/>
              <a:t> </a:t>
            </a:r>
            <a:r>
              <a:rPr sz="2200" dirty="0" err="1"/>
              <a:t>kolektívov</a:t>
            </a:r>
            <a:r>
              <a:rPr sz="2200" dirty="0"/>
              <a:t> </a:t>
            </a:r>
            <a:r>
              <a:rPr sz="2200" dirty="0" err="1"/>
              <a:t>zaujímajú</a:t>
            </a:r>
            <a:r>
              <a:rPr sz="2200" dirty="0"/>
              <a:t> </a:t>
            </a:r>
            <a:r>
              <a:rPr sz="2200" dirty="0" err="1"/>
              <a:t>voči</a:t>
            </a:r>
            <a:r>
              <a:rPr sz="2200" dirty="0"/>
              <a:t> </a:t>
            </a:r>
            <a:r>
              <a:rPr sz="2200" dirty="0" err="1"/>
              <a:t>nim</a:t>
            </a:r>
            <a:r>
              <a:rPr sz="2200" dirty="0"/>
              <a:t> </a:t>
            </a:r>
            <a:r>
              <a:rPr sz="2200" dirty="0" err="1"/>
              <a:t>určité</a:t>
            </a:r>
            <a:r>
              <a:rPr sz="2200" dirty="0"/>
              <a:t> </a:t>
            </a:r>
            <a:r>
              <a:rPr sz="2200" dirty="0" err="1"/>
              <a:t>sociálne</a:t>
            </a:r>
            <a:r>
              <a:rPr sz="2200" dirty="0"/>
              <a:t> </a:t>
            </a:r>
            <a:r>
              <a:rPr sz="2200" dirty="0" err="1"/>
              <a:t>determinované</a:t>
            </a:r>
            <a:r>
              <a:rPr sz="2200" dirty="0"/>
              <a:t> </a:t>
            </a:r>
            <a:r>
              <a:rPr sz="2200" dirty="0" err="1"/>
              <a:t>stanovisko</a:t>
            </a:r>
            <a:r>
              <a:rPr sz="2200" dirty="0"/>
              <a:t>.  </a:t>
            </a:r>
          </a:p>
          <a:p>
            <a:pPr marL="216000" indent="-259397" defTabSz="340923">
              <a:lnSpc>
                <a:spcPct val="100000"/>
              </a:lnSpc>
              <a:defRPr sz="2656"/>
            </a:pPr>
            <a:r>
              <a:rPr sz="2200" dirty="0"/>
              <a:t>J. </a:t>
            </a:r>
            <a:r>
              <a:rPr sz="2200" dirty="0" err="1"/>
              <a:t>Dolník</a:t>
            </a:r>
            <a:r>
              <a:rPr sz="2200" dirty="0"/>
              <a:t> (2009</a:t>
            </a:r>
            <a:r>
              <a:rPr lang="hu-HU" sz="2200" dirty="0"/>
              <a:t>: </a:t>
            </a:r>
            <a:r>
              <a:rPr sz="2200" dirty="0"/>
              <a:t>351) </a:t>
            </a:r>
            <a:r>
              <a:rPr sz="2200" dirty="0" err="1"/>
              <a:t>uvádza</a:t>
            </a:r>
            <a:r>
              <a:rPr sz="2200" dirty="0"/>
              <a:t> </a:t>
            </a:r>
            <a:r>
              <a:rPr sz="2200" b="1" dirty="0"/>
              <a:t>tri </a:t>
            </a:r>
            <a:r>
              <a:rPr sz="2200" b="1" dirty="0" err="1"/>
              <a:t>zložky</a:t>
            </a:r>
            <a:r>
              <a:rPr sz="2200" dirty="0"/>
              <a:t>, </a:t>
            </a:r>
            <a:r>
              <a:rPr sz="2200" dirty="0" err="1"/>
              <a:t>ktoré</a:t>
            </a:r>
            <a:r>
              <a:rPr sz="2200" dirty="0"/>
              <a:t> </a:t>
            </a:r>
            <a:r>
              <a:rPr sz="2200" dirty="0" err="1"/>
              <a:t>tvoria</a:t>
            </a:r>
            <a:r>
              <a:rPr sz="2200" dirty="0"/>
              <a:t> </a:t>
            </a:r>
            <a:r>
              <a:rPr sz="2200" dirty="0" err="1"/>
              <a:t>jazykovú</a:t>
            </a:r>
            <a:r>
              <a:rPr sz="2200" dirty="0"/>
              <a:t> </a:t>
            </a:r>
            <a:r>
              <a:rPr sz="2200" dirty="0" err="1"/>
              <a:t>situáciu</a:t>
            </a:r>
            <a:r>
              <a:rPr sz="2200" dirty="0"/>
              <a:t>:</a:t>
            </a:r>
          </a:p>
          <a:p>
            <a:pPr marL="216000" indent="-259397" defTabSz="340923">
              <a:lnSpc>
                <a:spcPct val="100000"/>
              </a:lnSpc>
              <a:defRPr sz="2656"/>
            </a:pPr>
            <a:r>
              <a:rPr sz="2200" dirty="0"/>
              <a:t>1. </a:t>
            </a:r>
            <a:r>
              <a:rPr sz="2200" dirty="0" err="1"/>
              <a:t>sociálna</a:t>
            </a:r>
            <a:r>
              <a:rPr sz="2200" dirty="0"/>
              <a:t> </a:t>
            </a:r>
            <a:r>
              <a:rPr sz="2200" dirty="0" err="1"/>
              <a:t>zložka</a:t>
            </a:r>
            <a:r>
              <a:rPr sz="2200" dirty="0"/>
              <a:t> </a:t>
            </a:r>
            <a:r>
              <a:rPr lang="sk-SK" sz="2200" dirty="0"/>
              <a:t>–</a:t>
            </a:r>
            <a:r>
              <a:rPr sz="2200" dirty="0"/>
              <a:t> </a:t>
            </a:r>
            <a:r>
              <a:rPr sz="2200" dirty="0" err="1"/>
              <a:t>tvoria</a:t>
            </a:r>
            <a:r>
              <a:rPr sz="2200" dirty="0"/>
              <a:t> </a:t>
            </a:r>
            <a:r>
              <a:rPr sz="2200" dirty="0" err="1"/>
              <a:t>ju</a:t>
            </a:r>
            <a:r>
              <a:rPr sz="2200" dirty="0"/>
              <a:t> </a:t>
            </a:r>
            <a:r>
              <a:rPr sz="2200" dirty="0" err="1"/>
              <a:t>používatelia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, </a:t>
            </a:r>
            <a:r>
              <a:rPr sz="2200" dirty="0" err="1"/>
              <a:t>zahŕňa</a:t>
            </a:r>
            <a:r>
              <a:rPr sz="2200" dirty="0"/>
              <a:t> </a:t>
            </a:r>
            <a:r>
              <a:rPr sz="2200" dirty="0" err="1"/>
              <a:t>teda</a:t>
            </a:r>
            <a:r>
              <a:rPr sz="2200" dirty="0"/>
              <a:t> </a:t>
            </a:r>
            <a:r>
              <a:rPr sz="2200" dirty="0" err="1"/>
              <a:t>rozvrstvenie</a:t>
            </a:r>
            <a:r>
              <a:rPr sz="2200" dirty="0"/>
              <a:t> </a:t>
            </a:r>
            <a:r>
              <a:rPr sz="2200" dirty="0" err="1"/>
              <a:t>spoločnosti</a:t>
            </a:r>
            <a:r>
              <a:rPr sz="2200" dirty="0"/>
              <a:t>. Z </a:t>
            </a:r>
            <a:r>
              <a:rPr sz="2200" dirty="0" err="1"/>
              <a:t>hľadiska</a:t>
            </a:r>
            <a:r>
              <a:rPr sz="2200" dirty="0"/>
              <a:t> </a:t>
            </a:r>
            <a:r>
              <a:rPr sz="2200" dirty="0" err="1"/>
              <a:t>jej</a:t>
            </a:r>
            <a:r>
              <a:rPr sz="2200" dirty="0"/>
              <a:t> </a:t>
            </a:r>
            <a:r>
              <a:rPr sz="2200" dirty="0" err="1"/>
              <a:t>vplyvu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zmenu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situácie</a:t>
            </a:r>
            <a:r>
              <a:rPr sz="2200" dirty="0"/>
              <a:t> je </a:t>
            </a:r>
            <a:r>
              <a:rPr sz="2200" dirty="0" err="1"/>
              <a:t>určujúce</a:t>
            </a:r>
            <a:r>
              <a:rPr sz="2200" dirty="0"/>
              <a:t>, </a:t>
            </a:r>
            <a:r>
              <a:rPr sz="2200" dirty="0" err="1"/>
              <a:t>ktorá</a:t>
            </a:r>
            <a:r>
              <a:rPr sz="2200" dirty="0"/>
              <a:t> z </a:t>
            </a:r>
            <a:r>
              <a:rPr sz="2200" dirty="0" err="1"/>
              <a:t>vrstiev</a:t>
            </a:r>
            <a:r>
              <a:rPr sz="2200" dirty="0"/>
              <a:t> </a:t>
            </a:r>
            <a:r>
              <a:rPr sz="2200" dirty="0" err="1"/>
              <a:t>spoločnosti</a:t>
            </a:r>
            <a:r>
              <a:rPr sz="2200" dirty="0"/>
              <a:t> </a:t>
            </a:r>
            <a:r>
              <a:rPr sz="2200" dirty="0" err="1"/>
              <a:t>dominuje</a:t>
            </a:r>
            <a:r>
              <a:rPr sz="2200" dirty="0"/>
              <a:t> v </a:t>
            </a:r>
            <a:r>
              <a:rPr sz="2200" dirty="0" err="1"/>
              <a:t>istom</a:t>
            </a:r>
            <a:r>
              <a:rPr sz="2200" dirty="0"/>
              <a:t> </a:t>
            </a:r>
            <a:r>
              <a:rPr sz="2200" dirty="0" err="1"/>
              <a:t>čase</a:t>
            </a:r>
            <a:r>
              <a:rPr sz="2200" dirty="0"/>
              <a:t> a 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ňu</a:t>
            </a:r>
            <a:r>
              <a:rPr sz="2200" dirty="0"/>
              <a:t> </a:t>
            </a:r>
            <a:r>
              <a:rPr sz="2200" dirty="0" err="1"/>
              <a:t>najväčší</a:t>
            </a:r>
            <a:r>
              <a:rPr sz="2200" dirty="0"/>
              <a:t> </a:t>
            </a:r>
            <a:r>
              <a:rPr sz="2200" dirty="0" err="1"/>
              <a:t>vplyv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26390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2. komunikačná vrstva – pozostáva z funkčných a situačných komunikačných sfér. Funkčné komunikačné sféry sú zhodné so sférami spoločenskej činnosti (veda a vzdelávanie, verejná správa, riadenie spoločensko-politickej činnosti, publicistiky, umeleckej činnosti). Situácia komunikácie alebo prostredie, v ktorom komunikácia prebieha, určuje situačné komunikačné sféry. Tie zahŕňajú celoúzemnú komunikáciu, komunikáciu v rozsahu regiónu alebo miestnu komunikáciu (mestská, vidiecka, skupinová komunikácia). Z hľadiska zmeny jazykovej situácie je podstatná zmena členenia komunikačnej sféry.…"/>
          <p:cNvSpPr txBox="1">
            <a:spLocks noGrp="1"/>
          </p:cNvSpPr>
          <p:nvPr>
            <p:ph type="body" idx="1"/>
          </p:nvPr>
        </p:nvSpPr>
        <p:spPr>
          <a:xfrm>
            <a:off x="952236" y="1146969"/>
            <a:ext cx="10406063" cy="5072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1463" indent="-271463" defTabSz="381998">
              <a:lnSpc>
                <a:spcPct val="100000"/>
              </a:lnSpc>
              <a:buNone/>
              <a:defRPr sz="2976"/>
            </a:pPr>
            <a:r>
              <a:rPr sz="2200" dirty="0"/>
              <a:t>2. </a:t>
            </a:r>
            <a:r>
              <a:rPr sz="2200" dirty="0" err="1"/>
              <a:t>komunikačná</a:t>
            </a:r>
            <a:r>
              <a:rPr sz="2200" dirty="0"/>
              <a:t> </a:t>
            </a:r>
            <a:r>
              <a:rPr sz="2200" dirty="0" err="1"/>
              <a:t>vrstva</a:t>
            </a:r>
            <a:r>
              <a:rPr sz="2200" dirty="0"/>
              <a:t> – </a:t>
            </a:r>
            <a:r>
              <a:rPr sz="2200" dirty="0" err="1"/>
              <a:t>pozostáva</a:t>
            </a:r>
            <a:r>
              <a:rPr sz="2200" dirty="0"/>
              <a:t> z </a:t>
            </a:r>
            <a:r>
              <a:rPr sz="2200" dirty="0" err="1"/>
              <a:t>funkčných</a:t>
            </a:r>
            <a:r>
              <a:rPr sz="2200" dirty="0"/>
              <a:t> a </a:t>
            </a:r>
            <a:r>
              <a:rPr sz="2200" dirty="0" err="1"/>
              <a:t>situačných</a:t>
            </a:r>
            <a:r>
              <a:rPr sz="2200" dirty="0"/>
              <a:t> </a:t>
            </a:r>
            <a:r>
              <a:rPr sz="2200" dirty="0" err="1"/>
              <a:t>komunikačných</a:t>
            </a:r>
            <a:r>
              <a:rPr sz="2200" dirty="0"/>
              <a:t> </a:t>
            </a:r>
            <a:r>
              <a:rPr sz="2200" dirty="0" err="1"/>
              <a:t>sfér</a:t>
            </a:r>
            <a:r>
              <a:rPr sz="2200" dirty="0"/>
              <a:t>. </a:t>
            </a:r>
            <a:r>
              <a:rPr sz="2200" dirty="0" err="1"/>
              <a:t>Funkčné</a:t>
            </a:r>
            <a:r>
              <a:rPr sz="2200" dirty="0"/>
              <a:t> </a:t>
            </a:r>
            <a:r>
              <a:rPr sz="2200" dirty="0" err="1"/>
              <a:t>komunikačné</a:t>
            </a:r>
            <a:r>
              <a:rPr sz="2200" dirty="0"/>
              <a:t> </a:t>
            </a:r>
            <a:r>
              <a:rPr sz="2200" dirty="0" err="1"/>
              <a:t>sféry</a:t>
            </a:r>
            <a:r>
              <a:rPr sz="2200" dirty="0"/>
              <a:t> </a:t>
            </a:r>
            <a:r>
              <a:rPr sz="2200" dirty="0" err="1"/>
              <a:t>sú</a:t>
            </a:r>
            <a:r>
              <a:rPr sz="2200" dirty="0"/>
              <a:t> </a:t>
            </a:r>
            <a:r>
              <a:rPr sz="2200" dirty="0" err="1"/>
              <a:t>zhodné</a:t>
            </a:r>
            <a:r>
              <a:rPr sz="2200" dirty="0"/>
              <a:t> so </a:t>
            </a:r>
            <a:r>
              <a:rPr sz="2200" dirty="0" err="1"/>
              <a:t>sférami</a:t>
            </a:r>
            <a:r>
              <a:rPr sz="2200" dirty="0"/>
              <a:t> </a:t>
            </a:r>
            <a:r>
              <a:rPr sz="2200" dirty="0" err="1"/>
              <a:t>spoločenskej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 (</a:t>
            </a:r>
            <a:r>
              <a:rPr sz="2200" dirty="0" err="1"/>
              <a:t>veda</a:t>
            </a:r>
            <a:r>
              <a:rPr sz="2200" dirty="0"/>
              <a:t> a </a:t>
            </a:r>
            <a:r>
              <a:rPr sz="2200" dirty="0" err="1"/>
              <a:t>vzdelávanie</a:t>
            </a:r>
            <a:r>
              <a:rPr sz="2200" dirty="0"/>
              <a:t>, </a:t>
            </a:r>
            <a:r>
              <a:rPr sz="2200" dirty="0" err="1"/>
              <a:t>verejná</a:t>
            </a:r>
            <a:r>
              <a:rPr sz="2200" dirty="0"/>
              <a:t> </a:t>
            </a:r>
            <a:r>
              <a:rPr sz="2200" dirty="0" err="1"/>
              <a:t>správa</a:t>
            </a:r>
            <a:r>
              <a:rPr sz="2200" dirty="0"/>
              <a:t>, </a:t>
            </a:r>
            <a:r>
              <a:rPr sz="2200" dirty="0" err="1"/>
              <a:t>riadenie</a:t>
            </a:r>
            <a:r>
              <a:rPr sz="2200" dirty="0"/>
              <a:t> </a:t>
            </a:r>
            <a:r>
              <a:rPr sz="2200" dirty="0" err="1"/>
              <a:t>spoločensko-politickej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, </a:t>
            </a:r>
            <a:r>
              <a:rPr sz="2200" dirty="0" err="1"/>
              <a:t>publicistiky</a:t>
            </a:r>
            <a:r>
              <a:rPr sz="2200" dirty="0"/>
              <a:t>, </a:t>
            </a:r>
            <a:r>
              <a:rPr sz="2200" dirty="0" err="1"/>
              <a:t>umeleckej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). </a:t>
            </a:r>
            <a:r>
              <a:rPr sz="2200" dirty="0" err="1"/>
              <a:t>Situácia</a:t>
            </a:r>
            <a:r>
              <a:rPr sz="2200" dirty="0"/>
              <a:t> </a:t>
            </a:r>
            <a:r>
              <a:rPr sz="2200" dirty="0" err="1"/>
              <a:t>komunikácie</a:t>
            </a:r>
            <a:r>
              <a:rPr sz="2200" dirty="0"/>
              <a:t> </a:t>
            </a:r>
            <a:r>
              <a:rPr sz="2200" dirty="0" err="1"/>
              <a:t>alebo</a:t>
            </a:r>
            <a:r>
              <a:rPr sz="2200" dirty="0"/>
              <a:t> </a:t>
            </a:r>
            <a:r>
              <a:rPr sz="2200" dirty="0" err="1"/>
              <a:t>prostredie</a:t>
            </a:r>
            <a:r>
              <a:rPr sz="2200" dirty="0"/>
              <a:t>, v </a:t>
            </a:r>
            <a:r>
              <a:rPr sz="2200" dirty="0" err="1"/>
              <a:t>ktorom</a:t>
            </a:r>
            <a:r>
              <a:rPr sz="2200" dirty="0"/>
              <a:t> </a:t>
            </a:r>
            <a:r>
              <a:rPr sz="2200" dirty="0" err="1"/>
              <a:t>komunikácia</a:t>
            </a:r>
            <a:r>
              <a:rPr sz="2200" dirty="0"/>
              <a:t> </a:t>
            </a:r>
            <a:r>
              <a:rPr sz="2200" dirty="0" err="1"/>
              <a:t>prebieha</a:t>
            </a:r>
            <a:r>
              <a:rPr sz="2200" dirty="0"/>
              <a:t>, </a:t>
            </a:r>
            <a:r>
              <a:rPr sz="2200" dirty="0" err="1"/>
              <a:t>určuje</a:t>
            </a:r>
            <a:r>
              <a:rPr sz="2200" dirty="0"/>
              <a:t> </a:t>
            </a:r>
            <a:r>
              <a:rPr sz="2200" dirty="0" err="1"/>
              <a:t>situačné</a:t>
            </a:r>
            <a:r>
              <a:rPr sz="2200" dirty="0"/>
              <a:t> </a:t>
            </a:r>
            <a:r>
              <a:rPr sz="2200" dirty="0" err="1"/>
              <a:t>komunikačné</a:t>
            </a:r>
            <a:r>
              <a:rPr sz="2200" dirty="0"/>
              <a:t> </a:t>
            </a:r>
            <a:r>
              <a:rPr sz="2200" dirty="0" err="1"/>
              <a:t>sféry</a:t>
            </a:r>
            <a:r>
              <a:rPr sz="2200" dirty="0"/>
              <a:t>. Tie </a:t>
            </a:r>
            <a:r>
              <a:rPr sz="2200" dirty="0" err="1"/>
              <a:t>zahŕňajú</a:t>
            </a:r>
            <a:r>
              <a:rPr sz="2200" dirty="0"/>
              <a:t> </a:t>
            </a:r>
            <a:r>
              <a:rPr sz="2200" dirty="0" err="1"/>
              <a:t>celoúzemnú</a:t>
            </a:r>
            <a:r>
              <a:rPr sz="2200" dirty="0"/>
              <a:t> </a:t>
            </a:r>
            <a:r>
              <a:rPr sz="2200" dirty="0" err="1"/>
              <a:t>komunikáciu</a:t>
            </a:r>
            <a:r>
              <a:rPr sz="2200" dirty="0"/>
              <a:t>, </a:t>
            </a:r>
            <a:r>
              <a:rPr sz="2200" dirty="0" err="1"/>
              <a:t>komunikáciu</a:t>
            </a:r>
            <a:r>
              <a:rPr sz="2200" dirty="0"/>
              <a:t> v </a:t>
            </a:r>
            <a:r>
              <a:rPr sz="2200" dirty="0" err="1"/>
              <a:t>rozsahu</a:t>
            </a:r>
            <a:r>
              <a:rPr sz="2200" dirty="0"/>
              <a:t> </a:t>
            </a:r>
            <a:r>
              <a:rPr sz="2200" dirty="0" err="1"/>
              <a:t>regiónu</a:t>
            </a:r>
            <a:r>
              <a:rPr sz="2200" dirty="0"/>
              <a:t> </a:t>
            </a:r>
            <a:r>
              <a:rPr sz="2200" dirty="0" err="1"/>
              <a:t>alebo</a:t>
            </a:r>
            <a:r>
              <a:rPr sz="2200" dirty="0"/>
              <a:t> </a:t>
            </a:r>
            <a:r>
              <a:rPr sz="2200" dirty="0" err="1"/>
              <a:t>miestnu</a:t>
            </a:r>
            <a:r>
              <a:rPr sz="2200" dirty="0"/>
              <a:t> </a:t>
            </a:r>
            <a:r>
              <a:rPr sz="2200" dirty="0" err="1"/>
              <a:t>komunikáciu</a:t>
            </a:r>
            <a:r>
              <a:rPr sz="2200" dirty="0"/>
              <a:t> (</a:t>
            </a:r>
            <a:r>
              <a:rPr sz="2200" dirty="0" err="1"/>
              <a:t>mestská</a:t>
            </a:r>
            <a:r>
              <a:rPr sz="2200" dirty="0"/>
              <a:t>, </a:t>
            </a:r>
            <a:r>
              <a:rPr sz="2200" dirty="0" err="1"/>
              <a:t>vidiecka</a:t>
            </a:r>
            <a:r>
              <a:rPr sz="2200" dirty="0"/>
              <a:t>, </a:t>
            </a:r>
            <a:r>
              <a:rPr sz="2200" dirty="0" err="1"/>
              <a:t>skupinová</a:t>
            </a:r>
            <a:r>
              <a:rPr sz="2200" dirty="0"/>
              <a:t> </a:t>
            </a:r>
            <a:r>
              <a:rPr sz="2200" dirty="0" err="1"/>
              <a:t>komunikácia</a:t>
            </a:r>
            <a:r>
              <a:rPr sz="2200" dirty="0"/>
              <a:t>). Z </a:t>
            </a:r>
            <a:r>
              <a:rPr sz="2200" dirty="0" err="1"/>
              <a:t>hľadiska</a:t>
            </a:r>
            <a:r>
              <a:rPr sz="2200" dirty="0"/>
              <a:t> </a:t>
            </a:r>
            <a:r>
              <a:rPr sz="2200" dirty="0" err="1"/>
              <a:t>zmeny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situácie</a:t>
            </a:r>
            <a:r>
              <a:rPr sz="2200" dirty="0"/>
              <a:t> je </a:t>
            </a:r>
            <a:r>
              <a:rPr sz="2200" dirty="0" err="1"/>
              <a:t>podstatná</a:t>
            </a:r>
            <a:r>
              <a:rPr sz="2200" dirty="0"/>
              <a:t> </a:t>
            </a:r>
            <a:r>
              <a:rPr sz="2200" dirty="0" err="1"/>
              <a:t>zmena</a:t>
            </a:r>
            <a:r>
              <a:rPr sz="2200" dirty="0"/>
              <a:t> </a:t>
            </a:r>
            <a:r>
              <a:rPr sz="2200" dirty="0" err="1"/>
              <a:t>členenia</a:t>
            </a:r>
            <a:r>
              <a:rPr sz="2200" dirty="0"/>
              <a:t> </a:t>
            </a:r>
            <a:r>
              <a:rPr sz="2200" dirty="0" err="1"/>
              <a:t>komunikačnej</a:t>
            </a:r>
            <a:r>
              <a:rPr sz="2200" dirty="0"/>
              <a:t> </a:t>
            </a:r>
            <a:r>
              <a:rPr sz="2200" dirty="0" err="1"/>
              <a:t>sféry</a:t>
            </a:r>
            <a:r>
              <a:rPr sz="2200" dirty="0"/>
              <a:t>. </a:t>
            </a:r>
          </a:p>
          <a:p>
            <a:pPr marL="271463" indent="-271463" defTabSz="381998">
              <a:lnSpc>
                <a:spcPct val="100000"/>
              </a:lnSpc>
              <a:buNone/>
              <a:defRPr sz="2976"/>
            </a:pPr>
            <a:r>
              <a:rPr sz="2200" dirty="0"/>
              <a:t>3. </a:t>
            </a:r>
            <a:r>
              <a:rPr sz="2200" dirty="0" err="1"/>
              <a:t>jazyková</a:t>
            </a:r>
            <a:r>
              <a:rPr sz="2200" dirty="0"/>
              <a:t> </a:t>
            </a:r>
            <a:r>
              <a:rPr sz="2200" dirty="0" err="1"/>
              <a:t>zložka</a:t>
            </a:r>
            <a:r>
              <a:rPr sz="2200" dirty="0"/>
              <a:t> – </a:t>
            </a:r>
            <a:r>
              <a:rPr sz="2200" dirty="0" err="1"/>
              <a:t>skladá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z </a:t>
            </a:r>
            <a:r>
              <a:rPr sz="2200" dirty="0" err="1"/>
              <a:t>jazykov</a:t>
            </a:r>
            <a:r>
              <a:rPr sz="2200" dirty="0"/>
              <a:t> </a:t>
            </a:r>
            <a:r>
              <a:rPr sz="2200" dirty="0" err="1"/>
              <a:t>používaných</a:t>
            </a:r>
            <a:r>
              <a:rPr sz="2200" dirty="0"/>
              <a:t> v </a:t>
            </a:r>
            <a:r>
              <a:rPr sz="2200" dirty="0" err="1"/>
              <a:t>príslušnom</a:t>
            </a:r>
            <a:r>
              <a:rPr sz="2200" dirty="0"/>
              <a:t> </a:t>
            </a:r>
            <a:r>
              <a:rPr sz="2200" dirty="0" err="1"/>
              <a:t>štátnom</a:t>
            </a:r>
            <a:r>
              <a:rPr sz="2200" dirty="0"/>
              <a:t> </a:t>
            </a:r>
            <a:r>
              <a:rPr sz="2200" dirty="0" err="1"/>
              <a:t>útvare</a:t>
            </a:r>
            <a:r>
              <a:rPr sz="2200" dirty="0"/>
              <a:t> a </a:t>
            </a:r>
            <a:r>
              <a:rPr sz="2200" dirty="0" err="1"/>
              <a:t>ich</a:t>
            </a:r>
            <a:r>
              <a:rPr sz="2200" dirty="0"/>
              <a:t> </a:t>
            </a:r>
            <a:r>
              <a:rPr sz="2200" dirty="0" err="1"/>
              <a:t>rozčlenenia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jazykové</a:t>
            </a:r>
            <a:r>
              <a:rPr sz="2200" dirty="0"/>
              <a:t> </a:t>
            </a:r>
            <a:r>
              <a:rPr sz="2200" dirty="0" err="1"/>
              <a:t>útvary</a:t>
            </a:r>
            <a:r>
              <a:rPr sz="2200" dirty="0"/>
              <a:t>. </a:t>
            </a:r>
            <a:r>
              <a:rPr sz="2200" dirty="0" err="1"/>
              <a:t>Rozhodujúca</a:t>
            </a:r>
            <a:r>
              <a:rPr sz="2200" dirty="0"/>
              <a:t> je </a:t>
            </a:r>
            <a:r>
              <a:rPr sz="2200" dirty="0" err="1"/>
              <a:t>členenie</a:t>
            </a:r>
            <a:r>
              <a:rPr sz="2200" dirty="0"/>
              <a:t> </a:t>
            </a:r>
            <a:r>
              <a:rPr sz="2200" dirty="0" err="1"/>
              <a:t>národného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 </a:t>
            </a:r>
            <a:r>
              <a:rPr sz="2200" dirty="0" err="1"/>
              <a:t>pomer</a:t>
            </a:r>
            <a:r>
              <a:rPr sz="2200" dirty="0"/>
              <a:t> </a:t>
            </a:r>
            <a:r>
              <a:rPr sz="2200" dirty="0" err="1"/>
              <a:t>medzi</a:t>
            </a:r>
            <a:r>
              <a:rPr sz="2200" dirty="0"/>
              <a:t> </a:t>
            </a:r>
            <a:r>
              <a:rPr sz="2200" dirty="0" err="1"/>
              <a:t>jazykmi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5870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„Súčasťou jazykovej situácie je sociolingvistická situácia, čiže celkový stav spisovného jazyka so zreteľom na jeho pomer k ostatným zložkám národného jazyka a na spoločenské podmienky, v ktorých funguje.“ (Dolník, 2009, s. 351)…"/>
          <p:cNvSpPr txBox="1">
            <a:spLocks noGrp="1"/>
          </p:cNvSpPr>
          <p:nvPr>
            <p:ph type="body" idx="1"/>
          </p:nvPr>
        </p:nvSpPr>
        <p:spPr>
          <a:xfrm>
            <a:off x="1028436" y="1163902"/>
            <a:ext cx="10406063" cy="50720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sz="2200" dirty="0"/>
              <a:t>„</a:t>
            </a:r>
            <a:r>
              <a:rPr sz="2200" dirty="0" err="1"/>
              <a:t>Súčasťou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situácie</a:t>
            </a:r>
            <a:r>
              <a:rPr sz="2200" dirty="0"/>
              <a:t> je </a:t>
            </a:r>
            <a:r>
              <a:rPr sz="2200" dirty="0" err="1"/>
              <a:t>sociolingvistická</a:t>
            </a:r>
            <a:r>
              <a:rPr sz="2200" dirty="0"/>
              <a:t> </a:t>
            </a:r>
            <a:r>
              <a:rPr sz="2200" dirty="0" err="1"/>
              <a:t>situácia</a:t>
            </a:r>
            <a:r>
              <a:rPr sz="2200" dirty="0"/>
              <a:t>, </a:t>
            </a:r>
            <a:r>
              <a:rPr sz="2200" dirty="0" err="1"/>
              <a:t>čiže</a:t>
            </a:r>
            <a:r>
              <a:rPr sz="2200" dirty="0"/>
              <a:t> </a:t>
            </a:r>
            <a:r>
              <a:rPr sz="2200" dirty="0" err="1"/>
              <a:t>celkový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spisovného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so </a:t>
            </a:r>
            <a:r>
              <a:rPr sz="2200" dirty="0" err="1"/>
              <a:t>zreteľom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pomer</a:t>
            </a:r>
            <a:r>
              <a:rPr sz="2200" dirty="0"/>
              <a:t> k </a:t>
            </a:r>
            <a:r>
              <a:rPr sz="2200" dirty="0" err="1"/>
              <a:t>ostatným</a:t>
            </a:r>
            <a:r>
              <a:rPr sz="2200" dirty="0"/>
              <a:t> </a:t>
            </a:r>
            <a:r>
              <a:rPr sz="2200" dirty="0" err="1"/>
              <a:t>zložkám</a:t>
            </a:r>
            <a:r>
              <a:rPr sz="2200" dirty="0"/>
              <a:t> </a:t>
            </a:r>
            <a:r>
              <a:rPr sz="2200" dirty="0" err="1"/>
              <a:t>národného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a 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spoločenské</a:t>
            </a:r>
            <a:r>
              <a:rPr sz="2200" dirty="0"/>
              <a:t> </a:t>
            </a:r>
            <a:r>
              <a:rPr sz="2200" dirty="0" err="1"/>
              <a:t>podmienky</a:t>
            </a:r>
            <a:r>
              <a:rPr sz="2200" dirty="0"/>
              <a:t>, v </a:t>
            </a:r>
            <a:r>
              <a:rPr sz="2200" dirty="0" err="1"/>
              <a:t>ktorých</a:t>
            </a:r>
            <a:r>
              <a:rPr sz="2200" dirty="0"/>
              <a:t> </a:t>
            </a:r>
            <a:r>
              <a:rPr sz="2200" dirty="0" err="1"/>
              <a:t>funguje</a:t>
            </a:r>
            <a:r>
              <a:rPr sz="2200" dirty="0"/>
              <a:t>.“ (</a:t>
            </a:r>
            <a:r>
              <a:rPr sz="2200" dirty="0" err="1"/>
              <a:t>Dolník</a:t>
            </a:r>
            <a:r>
              <a:rPr sz="2200" dirty="0"/>
              <a:t> 2009</a:t>
            </a:r>
            <a:r>
              <a:rPr lang="hu-HU" sz="2200" dirty="0"/>
              <a:t>: </a:t>
            </a:r>
            <a:r>
              <a:rPr sz="2200" dirty="0"/>
              <a:t>351) </a:t>
            </a:r>
          </a:p>
          <a:p>
            <a:pPr>
              <a:lnSpc>
                <a:spcPct val="100000"/>
              </a:lnSpc>
            </a:pPr>
            <a:r>
              <a:rPr sz="2200" dirty="0" err="1"/>
              <a:t>Podľa</a:t>
            </a:r>
            <a:r>
              <a:rPr sz="2200" dirty="0"/>
              <a:t> J. </a:t>
            </a:r>
            <a:r>
              <a:rPr sz="2200" dirty="0" err="1"/>
              <a:t>Dolníka</a:t>
            </a:r>
            <a:r>
              <a:rPr sz="2200" dirty="0"/>
              <a:t> (2015</a:t>
            </a:r>
            <a:r>
              <a:rPr lang="hu-HU" sz="2200" dirty="0"/>
              <a:t>) </a:t>
            </a:r>
            <a:r>
              <a:rPr sz="2200" dirty="0" err="1"/>
              <a:t>obsahom</a:t>
            </a:r>
            <a:r>
              <a:rPr sz="2200" dirty="0"/>
              <a:t> </a:t>
            </a:r>
            <a:r>
              <a:rPr sz="2200" dirty="0" err="1"/>
              <a:t>pojmu</a:t>
            </a:r>
            <a:r>
              <a:rPr sz="2200" dirty="0"/>
              <a:t> </a:t>
            </a:r>
            <a:r>
              <a:rPr sz="2200" dirty="0" err="1"/>
              <a:t>jazyková</a:t>
            </a:r>
            <a:r>
              <a:rPr sz="2200" dirty="0"/>
              <a:t> </a:t>
            </a:r>
            <a:r>
              <a:rPr sz="2200" dirty="0" err="1"/>
              <a:t>situácia</a:t>
            </a:r>
            <a:r>
              <a:rPr sz="2200" dirty="0"/>
              <a:t> je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jazykové</a:t>
            </a:r>
            <a:r>
              <a:rPr sz="2200" dirty="0"/>
              <a:t> </a:t>
            </a:r>
            <a:r>
              <a:rPr sz="2200" dirty="0" err="1"/>
              <a:t>rozvrstvenie</a:t>
            </a:r>
            <a:r>
              <a:rPr sz="2200" dirty="0"/>
              <a:t> </a:t>
            </a:r>
            <a:r>
              <a:rPr sz="2200" dirty="0" err="1"/>
              <a:t>spoločnosti</a:t>
            </a:r>
            <a:r>
              <a:rPr sz="2200" dirty="0"/>
              <a:t>, </a:t>
            </a:r>
            <a:r>
              <a:rPr sz="2200" dirty="0" err="1"/>
              <a:t>teda</a:t>
            </a:r>
            <a:r>
              <a:rPr sz="2200" dirty="0"/>
              <a:t> to,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jednotlivé</a:t>
            </a:r>
            <a:r>
              <a:rPr sz="2200" dirty="0"/>
              <a:t> </a:t>
            </a:r>
            <a:r>
              <a:rPr sz="2200" dirty="0" err="1"/>
              <a:t>jazyky</a:t>
            </a:r>
            <a:r>
              <a:rPr sz="2200" dirty="0"/>
              <a:t> </a:t>
            </a:r>
            <a:r>
              <a:rPr sz="2200" dirty="0" err="1"/>
              <a:t>navzájom</a:t>
            </a:r>
            <a:r>
              <a:rPr sz="2200" dirty="0"/>
              <a:t> </a:t>
            </a:r>
            <a:r>
              <a:rPr sz="2200" dirty="0" err="1"/>
              <a:t>kooperujú</a:t>
            </a:r>
            <a:r>
              <a:rPr sz="2200" dirty="0"/>
              <a:t> a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jednotlivo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sociálne</a:t>
            </a:r>
            <a:r>
              <a:rPr sz="2200" dirty="0"/>
              <a:t> </a:t>
            </a:r>
            <a:r>
              <a:rPr sz="2200" dirty="0" err="1"/>
              <a:t>prejavujú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14470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267" y="950913"/>
            <a:ext cx="9922933" cy="1143000"/>
          </a:xfrm>
        </p:spPr>
        <p:txBody>
          <a:bodyPr>
            <a:noAutofit/>
          </a:bodyPr>
          <a:lstStyle/>
          <a:p>
            <a:r>
              <a:rPr lang="hu-HU" altLang="sk-SK" sz="4000" b="1" dirty="0" err="1">
                <a:latin typeface="+mn-lt"/>
              </a:rPr>
              <a:t>Jazyková</a:t>
            </a:r>
            <a:r>
              <a:rPr lang="hu-HU" altLang="sk-SK" sz="4000" b="1" dirty="0">
                <a:latin typeface="+mn-lt"/>
              </a:rPr>
              <a:t> </a:t>
            </a:r>
            <a:r>
              <a:rPr lang="hu-HU" altLang="sk-SK" sz="4000" b="1" dirty="0" err="1">
                <a:latin typeface="+mn-lt"/>
              </a:rPr>
              <a:t>situácia</a:t>
            </a:r>
            <a:r>
              <a:rPr lang="hu-HU" altLang="sk-SK" sz="4000" b="1" dirty="0">
                <a:latin typeface="+mn-lt"/>
              </a:rPr>
              <a:t> </a:t>
            </a:r>
            <a:r>
              <a:rPr lang="hu-HU" altLang="sk-SK" sz="4000" b="1" dirty="0" err="1">
                <a:latin typeface="+mn-lt"/>
              </a:rPr>
              <a:t>Maďarov</a:t>
            </a:r>
            <a:r>
              <a:rPr lang="hu-HU" altLang="sk-SK" sz="4000" b="1" dirty="0">
                <a:latin typeface="+mn-lt"/>
              </a:rPr>
              <a:t> na </a:t>
            </a:r>
            <a:r>
              <a:rPr lang="hu-HU" altLang="sk-SK" sz="4000" b="1" dirty="0" err="1">
                <a:latin typeface="+mn-lt"/>
              </a:rPr>
              <a:t>Slovensku</a:t>
            </a:r>
            <a:endParaRPr lang="en-US" altLang="sk-SK" sz="4000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2184400"/>
            <a:ext cx="9575800" cy="40846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200" dirty="0"/>
              <a:t>„</a:t>
            </a:r>
            <a:r>
              <a:rPr lang="hu-HU" sz="2200" dirty="0" err="1"/>
              <a:t>Maďarská</a:t>
            </a:r>
            <a:r>
              <a:rPr lang="hu-HU" sz="2200" dirty="0"/>
              <a:t> </a:t>
            </a:r>
            <a:r>
              <a:rPr lang="hu-HU" sz="2200" dirty="0" err="1"/>
              <a:t>menšina</a:t>
            </a:r>
            <a:r>
              <a:rPr lang="hu-HU" sz="2200" dirty="0"/>
              <a:t> na </a:t>
            </a:r>
            <a:r>
              <a:rPr lang="hu-HU" sz="2200" dirty="0" err="1"/>
              <a:t>Slovensku</a:t>
            </a:r>
            <a:r>
              <a:rPr lang="hu-HU" sz="2200" dirty="0"/>
              <a:t> </a:t>
            </a:r>
            <a:r>
              <a:rPr lang="hu-HU" sz="2200" dirty="0" err="1"/>
              <a:t>tvorí</a:t>
            </a:r>
            <a:r>
              <a:rPr lang="hu-HU" sz="2200" dirty="0"/>
              <a:t> </a:t>
            </a:r>
            <a:r>
              <a:rPr lang="hu-HU" sz="2200" dirty="0" err="1"/>
              <a:t>menšinové</a:t>
            </a:r>
            <a:r>
              <a:rPr lang="hu-HU" sz="2200" dirty="0"/>
              <a:t> </a:t>
            </a:r>
            <a:r>
              <a:rPr lang="hu-HU" sz="2200" dirty="0" err="1"/>
              <a:t>dvojjazyčné</a:t>
            </a:r>
            <a:r>
              <a:rPr lang="hu-HU" sz="2200" dirty="0"/>
              <a:t> </a:t>
            </a:r>
            <a:r>
              <a:rPr lang="hu-HU" sz="2200" dirty="0" err="1"/>
              <a:t>rečové</a:t>
            </a:r>
            <a:r>
              <a:rPr lang="hu-HU" sz="2200" dirty="0"/>
              <a:t> </a:t>
            </a:r>
            <a:r>
              <a:rPr lang="hu-HU" sz="2200" dirty="0" err="1"/>
              <a:t>spoločenstvo</a:t>
            </a:r>
            <a:r>
              <a:rPr lang="hu-HU" sz="2200" dirty="0"/>
              <a:t>. </a:t>
            </a:r>
            <a:r>
              <a:rPr lang="hu-HU" sz="2200" dirty="0" err="1"/>
              <a:t>Menšinovosť</a:t>
            </a:r>
            <a:r>
              <a:rPr lang="hu-HU" sz="2200" dirty="0"/>
              <a:t> </a:t>
            </a:r>
            <a:r>
              <a:rPr lang="hu-HU" sz="2200" dirty="0" err="1"/>
              <a:t>tejto</a:t>
            </a:r>
            <a:r>
              <a:rPr lang="hu-HU" sz="2200" dirty="0"/>
              <a:t> </a:t>
            </a:r>
            <a:r>
              <a:rPr lang="hu-HU" sz="2200" dirty="0" err="1"/>
              <a:t>komunity</a:t>
            </a:r>
            <a:r>
              <a:rPr lang="hu-HU" sz="2200" dirty="0"/>
              <a:t> </a:t>
            </a:r>
            <a:r>
              <a:rPr lang="hu-HU" sz="2200" dirty="0" err="1"/>
              <a:t>treba</a:t>
            </a:r>
            <a:r>
              <a:rPr lang="hu-HU" sz="2200" dirty="0"/>
              <a:t> </a:t>
            </a:r>
            <a:r>
              <a:rPr lang="hu-HU" sz="2200" dirty="0" err="1"/>
              <a:t>chápať</a:t>
            </a:r>
            <a:r>
              <a:rPr lang="hu-HU" sz="2200" dirty="0"/>
              <a:t> </a:t>
            </a:r>
            <a:r>
              <a:rPr lang="hu-HU" sz="2200" dirty="0" err="1"/>
              <a:t>tak</a:t>
            </a:r>
            <a:r>
              <a:rPr lang="hu-HU" sz="2200" dirty="0"/>
              <a:t> v </a:t>
            </a:r>
            <a:r>
              <a:rPr lang="hu-HU" sz="2200" dirty="0" err="1"/>
              <a:t>zmysle</a:t>
            </a:r>
            <a:r>
              <a:rPr lang="hu-HU" sz="2200" dirty="0"/>
              <a:t> </a:t>
            </a:r>
            <a:r>
              <a:rPr lang="hu-HU" sz="2200" dirty="0" err="1"/>
              <a:t>početnosti</a:t>
            </a:r>
            <a:r>
              <a:rPr lang="hu-HU" sz="2200" dirty="0"/>
              <a:t> </a:t>
            </a:r>
            <a:r>
              <a:rPr lang="hu-HU" sz="2200" dirty="0" err="1"/>
              <a:t>ako</a:t>
            </a:r>
            <a:r>
              <a:rPr lang="hu-HU" sz="2200" dirty="0"/>
              <a:t> aj v </a:t>
            </a:r>
            <a:r>
              <a:rPr lang="hu-HU" sz="2200" dirty="0" err="1"/>
              <a:t>zmysle</a:t>
            </a:r>
            <a:r>
              <a:rPr lang="hu-HU" sz="2200" dirty="0"/>
              <a:t> </a:t>
            </a:r>
            <a:r>
              <a:rPr lang="hu-HU" sz="2200" dirty="0" err="1"/>
              <a:t>mocenskom</a:t>
            </a:r>
            <a:r>
              <a:rPr lang="hu-HU" sz="2200" dirty="0"/>
              <a:t> (</a:t>
            </a:r>
            <a:r>
              <a:rPr lang="hu-HU" sz="2200" dirty="0" err="1"/>
              <a:t>politickom</a:t>
            </a:r>
            <a:r>
              <a:rPr lang="hu-HU" sz="2200" dirty="0"/>
              <a:t>). (Lanstyák 2002: 411)” </a:t>
            </a:r>
            <a:r>
              <a:rPr lang="hu-HU" sz="2200" dirty="0" err="1"/>
              <a:t>Jazykovú</a:t>
            </a:r>
            <a:r>
              <a:rPr lang="hu-HU" sz="2200" dirty="0"/>
              <a:t> </a:t>
            </a:r>
            <a:r>
              <a:rPr lang="hu-HU" sz="2200" dirty="0" err="1"/>
              <a:t>situáciu</a:t>
            </a:r>
            <a:r>
              <a:rPr lang="hu-HU" sz="2200" dirty="0"/>
              <a:t> </a:t>
            </a:r>
            <a:r>
              <a:rPr lang="hu-HU" sz="2200" dirty="0" err="1"/>
              <a:t>maďarskej</a:t>
            </a:r>
            <a:r>
              <a:rPr lang="hu-HU" sz="2200" dirty="0"/>
              <a:t> </a:t>
            </a:r>
            <a:r>
              <a:rPr lang="hu-HU" sz="2200" dirty="0" err="1"/>
              <a:t>menšiny</a:t>
            </a:r>
            <a:r>
              <a:rPr lang="hu-HU" sz="2200" dirty="0"/>
              <a:t> na </a:t>
            </a:r>
            <a:r>
              <a:rPr lang="hu-HU" sz="2200" dirty="0" err="1"/>
              <a:t>Slovensku</a:t>
            </a:r>
            <a:r>
              <a:rPr lang="hu-HU" sz="2200" dirty="0"/>
              <a:t> </a:t>
            </a:r>
            <a:r>
              <a:rPr lang="hu-HU" sz="2200" dirty="0" err="1"/>
              <a:t>možno</a:t>
            </a:r>
            <a:r>
              <a:rPr lang="hu-HU" sz="2200" dirty="0"/>
              <a:t> </a:t>
            </a:r>
            <a:r>
              <a:rPr lang="hu-HU" sz="2200" dirty="0" err="1"/>
              <a:t>prirovnať</a:t>
            </a:r>
            <a:r>
              <a:rPr lang="hu-HU" sz="2200" dirty="0"/>
              <a:t> k </a:t>
            </a:r>
            <a:r>
              <a:rPr lang="hu-HU" sz="2200" dirty="0" err="1"/>
              <a:t>iným</a:t>
            </a:r>
            <a:r>
              <a:rPr lang="hu-HU" sz="2200" dirty="0"/>
              <a:t> </a:t>
            </a:r>
            <a:r>
              <a:rPr lang="hu-HU" sz="2200" dirty="0" err="1"/>
              <a:t>jazykovým</a:t>
            </a:r>
            <a:r>
              <a:rPr lang="hu-HU" sz="2200" dirty="0"/>
              <a:t> </a:t>
            </a:r>
            <a:r>
              <a:rPr lang="hu-HU" sz="2200" dirty="0" err="1"/>
              <a:t>situáciám</a:t>
            </a:r>
            <a:r>
              <a:rPr lang="hu-HU" sz="2200" dirty="0"/>
              <a:t>, </a:t>
            </a:r>
            <a:r>
              <a:rPr lang="hu-HU" sz="2200" dirty="0" err="1"/>
              <a:t>napríklad</a:t>
            </a:r>
            <a:r>
              <a:rPr lang="hu-HU" sz="2200" dirty="0"/>
              <a:t> k </a:t>
            </a:r>
            <a:r>
              <a:rPr lang="hu-HU" sz="2200" dirty="0" err="1"/>
              <a:t>jazykovej</a:t>
            </a:r>
            <a:r>
              <a:rPr lang="hu-HU" sz="2200" dirty="0"/>
              <a:t> </a:t>
            </a:r>
            <a:r>
              <a:rPr lang="hu-HU" sz="2200" dirty="0" err="1"/>
              <a:t>situácii</a:t>
            </a:r>
            <a:r>
              <a:rPr lang="hu-HU" sz="2200" dirty="0"/>
              <a:t> </a:t>
            </a:r>
            <a:r>
              <a:rPr lang="hu-HU" sz="2200" dirty="0" err="1"/>
              <a:t>česko­-slovenskej</a:t>
            </a:r>
            <a:r>
              <a:rPr lang="hu-HU" sz="2200" dirty="0"/>
              <a:t>. </a:t>
            </a:r>
            <a:r>
              <a:rPr lang="hu-HU" sz="2200" dirty="0" err="1"/>
              <a:t>Takéto</a:t>
            </a:r>
            <a:r>
              <a:rPr lang="hu-HU" sz="2200" dirty="0"/>
              <a:t> </a:t>
            </a:r>
            <a:r>
              <a:rPr lang="hu-HU" sz="2200" dirty="0" err="1"/>
              <a:t>prirovnanie</a:t>
            </a:r>
            <a:r>
              <a:rPr lang="hu-HU" sz="2200" dirty="0"/>
              <a:t> </a:t>
            </a:r>
            <a:r>
              <a:rPr lang="hu-HU" sz="2200" dirty="0" err="1"/>
              <a:t>môžeme</a:t>
            </a:r>
            <a:r>
              <a:rPr lang="hu-HU" sz="2200" dirty="0"/>
              <a:t> </a:t>
            </a:r>
            <a:r>
              <a:rPr lang="hu-HU" sz="2200" dirty="0" err="1"/>
              <a:t>uskutočniť</a:t>
            </a:r>
            <a:r>
              <a:rPr lang="hu-HU" sz="2200" dirty="0"/>
              <a:t> z </a:t>
            </a:r>
            <a:r>
              <a:rPr lang="hu-HU" sz="2200" dirty="0" err="1"/>
              <a:t>niekoľkých</a:t>
            </a:r>
            <a:r>
              <a:rPr lang="hu-HU" sz="2200" dirty="0"/>
              <a:t> </a:t>
            </a:r>
            <a:r>
              <a:rPr lang="hu-HU" sz="2200" dirty="0" err="1"/>
              <a:t>aspektov</a:t>
            </a:r>
            <a:r>
              <a:rPr lang="hu-HU" sz="2200" dirty="0"/>
              <a:t>: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3881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1058334" y="948267"/>
            <a:ext cx="9973733" cy="5215467"/>
          </a:xfrm>
        </p:spPr>
        <p:txBody>
          <a:bodyPr>
            <a:noAutofit/>
          </a:bodyPr>
          <a:lstStyle/>
          <a:p>
            <a:pPr indent="-216000" algn="just">
              <a:lnSpc>
                <a:spcPct val="100000"/>
              </a:lnSpc>
              <a:spcBef>
                <a:spcPts val="0"/>
              </a:spcBef>
            </a:pPr>
            <a:r>
              <a:rPr lang="sk-SK" altLang="sk-SK" sz="2000" b="1" dirty="0"/>
              <a:t>HISTORICKÝ ASPEKT.</a:t>
            </a:r>
            <a:r>
              <a:rPr lang="sk-SK" altLang="sk-SK" sz="2000" dirty="0"/>
              <a:t> Je faktom, že kým (jazykový) vzťah v rámci maďarčiny sa začal vyznačením politickej hranice v roku 1918, k rozdeleniu jazyka Slovákov a Čechov politickou hranicou došlo až pred dva a pol desaťročiami. To znamená, že z hľadiska slovensko-českého vzťahu nie sú rozdiely v spoločenskom živote, napr. systém politických inštitúcií, až také markantné ako je to vo vzťahu Maďarov na Slovensku a v Maďarsku. Čo sa týka maďarčiny, 100-ročná politická </a:t>
            </a:r>
            <a:r>
              <a:rPr lang="sk-SK" altLang="sk-SK" sz="2000" dirty="0" err="1"/>
              <a:t>rozdelenosť</a:t>
            </a:r>
            <a:r>
              <a:rPr lang="sk-SK" altLang="sk-SK" sz="2000" dirty="0"/>
              <a:t> spôsobila odlišný rozvoj jazykových variet maďarčiny v Maďarsku a na Slovensku. To sa odzrkadľuje napríklad v názvosloví inštitúcií a v terminológii úradného jazyka. Z takéhoto hľadiska je veľmi poučná práca Gizely </a:t>
            </a:r>
            <a:r>
              <a:rPr lang="sk-SK" altLang="sk-SK" sz="2000" dirty="0" err="1"/>
              <a:t>Szabómihályovej</a:t>
            </a:r>
            <a:r>
              <a:rPr lang="sk-SK" altLang="sk-SK" sz="2000" dirty="0"/>
              <a:t>, v ktorej sa okrem iného venuje aj otázke, aké okolnosti – nielen jazykové – bolo treba brať do úvahy pri kreovaní maďarského názvu pre Múzeum Maďarov na Slovensku, alebo stačí pripomenúť problematiku používania jednotlivých variantov výrazu </a:t>
            </a:r>
            <a:r>
              <a:rPr lang="sk-SK" altLang="sk-SK" sz="2000" i="1" dirty="0"/>
              <a:t>rodné číslo</a:t>
            </a:r>
            <a:r>
              <a:rPr lang="sk-SK" altLang="sk-SK" sz="2000" dirty="0"/>
              <a:t>. </a:t>
            </a:r>
            <a:endParaRPr lang="en-US" altLang="sk-SK" sz="2000" dirty="0"/>
          </a:p>
        </p:txBody>
      </p:sp>
    </p:spTree>
    <p:extLst>
      <p:ext uri="{BB962C8B-B14F-4D97-AF65-F5344CB8AC3E}">
        <p14:creationId xmlns:p14="http://schemas.microsoft.com/office/powerpoint/2010/main" val="3369897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041401"/>
            <a:ext cx="10464800" cy="54572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altLang="sk-SK" sz="2200" b="1" dirty="0"/>
              <a:t>JAZYKOVÝ ASPEKT</a:t>
            </a:r>
            <a:r>
              <a:rPr lang="sk-SK" altLang="sk-SK" sz="2200" dirty="0"/>
              <a:t>. Slovenský a český jazyk sú samostatnými jazykmi od roku 1943, kedy bola uzákonená spisovná slovenčina. Tieto jazyky sa v spoločnom štáte, prirodzene, vzájomne ovplyvňovali. Inou otázkou je však to, ako sa tento proces zmenil po vytvorení samostatných štátov. „Na slovenský právnický jazyk mala napríklad veľký vplyv čeština, preto je v súčasných zákonoch množstvo bohemizmov, ktoré však nie sú považované za štandardné, napríklad </a:t>
            </a:r>
            <a:r>
              <a:rPr lang="sk-SK" altLang="sk-SK" sz="2200" i="1" dirty="0" err="1"/>
              <a:t>doporučiť</a:t>
            </a:r>
            <a:r>
              <a:rPr lang="sk-SK" altLang="sk-SK" sz="2200" i="1" dirty="0"/>
              <a:t> (odporučiť), </a:t>
            </a:r>
            <a:r>
              <a:rPr lang="sk-SK" altLang="sk-SK" sz="2200" i="1" dirty="0" err="1"/>
              <a:t>jednateľ</a:t>
            </a:r>
            <a:r>
              <a:rPr lang="sk-SK" altLang="sk-SK" sz="2200" i="1" dirty="0"/>
              <a:t> (konateľ), odstavec (odsek), </a:t>
            </a:r>
            <a:r>
              <a:rPr lang="sk-SK" altLang="sk-SK" sz="2200" i="1" dirty="0" err="1"/>
              <a:t>včetne</a:t>
            </a:r>
            <a:r>
              <a:rPr lang="sk-SK" altLang="sk-SK" sz="2200" i="1" dirty="0"/>
              <a:t> (včítane) </a:t>
            </a:r>
            <a:r>
              <a:rPr lang="sk-SK" altLang="sk-SK" sz="2200" dirty="0"/>
              <a:t>atď. (Valová 2000:70)“ Toto vzájomné ovplyvňovanie má však iný charakter ako je to v rámci jednotnej štandardnej maďarčiny, medzi jazykovými varietami na Slovensku a v Maďarsku. Spoločné je však to, že produkty jazykového kontaktu – ako sú kalky, sémantické výpožičky – sú vzájomne zrozumiteľné. (</a:t>
            </a:r>
            <a:r>
              <a:rPr lang="sk-SK" altLang="sk-SK" sz="2200" dirty="0" err="1"/>
              <a:t>Lanstyák</a:t>
            </a:r>
            <a:r>
              <a:rPr lang="sk-SK" altLang="sk-SK" sz="2200" dirty="0"/>
              <a:t>–</a:t>
            </a:r>
            <a:r>
              <a:rPr lang="sk-SK" altLang="sk-SK" sz="2200" dirty="0" err="1"/>
              <a:t>Szabómihály</a:t>
            </a:r>
            <a:r>
              <a:rPr lang="sk-SK" altLang="sk-SK" sz="2200" dirty="0"/>
              <a:t> 2002)</a:t>
            </a:r>
            <a:endParaRPr lang="en-US" altLang="sk-SK" sz="22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hu-HU" altLang="hu-HU" sz="2200" dirty="0"/>
              <a:t> </a:t>
            </a:r>
            <a:endParaRPr lang="sk-SK" altLang="hu-HU" sz="2200" dirty="0"/>
          </a:p>
        </p:txBody>
      </p:sp>
    </p:spTree>
    <p:extLst>
      <p:ext uri="{BB962C8B-B14F-4D97-AF65-F5344CB8AC3E}">
        <p14:creationId xmlns:p14="http://schemas.microsoft.com/office/powerpoint/2010/main" val="8251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</a:rPr>
              <a:t>Typy jazykových situácií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3066" y="2218267"/>
            <a:ext cx="10100733" cy="3958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Homogénna jazyková situácia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Situácia štandard a dialekty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 err="1"/>
              <a:t>Diglosia</a:t>
            </a:r>
            <a:endParaRPr lang="sk-SK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/>
              <a:t>Bilingválne a multilingválne jazykové situácie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561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9066" y="948267"/>
            <a:ext cx="10109201" cy="550333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altLang="sk-SK" sz="2000" b="1" dirty="0"/>
              <a:t>SPOLOČENSKO–POLITICKÝ ASPEKT.</a:t>
            </a:r>
            <a:r>
              <a:rPr lang="sk-SK" altLang="sk-SK" sz="2000" dirty="0"/>
              <a:t> So vznikom samostatných štátov nadobudol jazykový kontakt Slovákov a Čechov iný charakter, rozvoj jazykov je spontánny a nie je – prirodzene – ovplyvnený jazykovým plánovaním. Čo sa však týka odlišného rozvoja maďarčiny na Slovensku a v Maďarsku, je jazykový vzťah regulovaný jazykovým plánovaním, ktoré je citeľné najmä na slovenskej strane, čo vyplýva aj z postavenia maďarčiny na Slovensku. Kým v prípade slovenčiny a češtiny ide o vzájomný vzťah dvoch štátnych jazykov, v prípade maďarčiny o vzťah úradného jazyka v Maďarsku a menšinového jazyka na Slovensku, ktorého nositeľom je však zhruba </a:t>
            </a:r>
            <a:r>
              <a:rPr lang="sk-SK" altLang="sk-SK" sz="2000" dirty="0" err="1"/>
              <a:t>štyristopäťdesiattisícová</a:t>
            </a:r>
            <a:r>
              <a:rPr lang="sk-SK" altLang="sk-SK" sz="2000" dirty="0"/>
              <a:t> menšina. Vplyv jazykového plánovania sa v prípade maďarčiny prejavuje aj v tom, že štandardné kontaktné varianty z maďarských variet na Slovensku ako </a:t>
            </a:r>
            <a:r>
              <a:rPr lang="sk-SK" altLang="sk-SK" sz="2000" i="1" dirty="0" err="1"/>
              <a:t>alapiskola</a:t>
            </a:r>
            <a:r>
              <a:rPr lang="sk-SK" altLang="sk-SK" sz="2000" i="1" dirty="0"/>
              <a:t>, </a:t>
            </a:r>
            <a:r>
              <a:rPr lang="sk-SK" altLang="sk-SK" sz="2000" i="1" dirty="0" err="1"/>
              <a:t>szlovák</a:t>
            </a:r>
            <a:r>
              <a:rPr lang="sk-SK" altLang="sk-SK" sz="2000" i="1" dirty="0"/>
              <a:t> </a:t>
            </a:r>
            <a:r>
              <a:rPr lang="sk-SK" altLang="sk-SK" sz="2000" i="1" dirty="0" err="1"/>
              <a:t>nemzeti</a:t>
            </a:r>
            <a:r>
              <a:rPr lang="sk-SK" altLang="sk-SK" sz="2000" i="1" dirty="0"/>
              <a:t> </a:t>
            </a:r>
            <a:r>
              <a:rPr lang="sk-SK" altLang="sk-SK" sz="2000" i="1" dirty="0" err="1"/>
              <a:t>tanács</a:t>
            </a:r>
            <a:r>
              <a:rPr lang="sk-SK" altLang="sk-SK" sz="2000" i="1" dirty="0"/>
              <a:t>, nanuk </a:t>
            </a:r>
            <a:r>
              <a:rPr lang="sk-SK" altLang="sk-SK" sz="2000" dirty="0"/>
              <a:t>a ďalšie boli kodifikované, dostali miesto v novom vydaní </a:t>
            </a:r>
            <a:r>
              <a:rPr lang="sk-SK" altLang="sk-SK" sz="2000" i="1" dirty="0"/>
              <a:t>Krátkeho slovníka maďarského jazyka</a:t>
            </a:r>
            <a:r>
              <a:rPr lang="sk-SK" altLang="sk-SK" sz="2000" dirty="0"/>
              <a:t>. Jazykové plánovanie však pokladá za nežiaduci odlišný vývin jazykových variet na Slovensku a v Maďarsku, a to  predovšetkým v oblasti odbornej terminológie.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0338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897467"/>
            <a:ext cx="10515600" cy="52794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altLang="sk-SK" sz="2200" dirty="0"/>
              <a:t>Na základe toho konštatujeme, že špecifikom maďarskej jazykovej situácie na Slovensku a v Maďarsku je objektívne potrebné jazykové plánovanie, ktoré umožňuje – ako na to poukázal vo svojich prácach István </a:t>
            </a:r>
            <a:r>
              <a:rPr lang="sk-SK" altLang="sk-SK" sz="2200" dirty="0" err="1"/>
              <a:t>Lanstyák</a:t>
            </a:r>
            <a:r>
              <a:rPr lang="sk-SK" altLang="sk-SK" sz="2200" dirty="0"/>
              <a:t> – udržať vzťah </a:t>
            </a:r>
            <a:r>
              <a:rPr lang="sk-SK" altLang="sk-SK" sz="2200" dirty="0" err="1"/>
              <a:t>diglosie</a:t>
            </a:r>
            <a:r>
              <a:rPr lang="sk-SK" altLang="sk-SK" sz="2200" dirty="0"/>
              <a:t>, pričom v česko-slovenskom jazykovom vzťahu nie je </a:t>
            </a:r>
            <a:r>
              <a:rPr lang="sk-SK" altLang="sk-SK" sz="2200" dirty="0" err="1"/>
              <a:t>diglosia</a:t>
            </a:r>
            <a:r>
              <a:rPr lang="sk-SK" altLang="sk-SK" sz="2200" dirty="0"/>
              <a:t> potrebná, teda aj úloha jazykového plánovania je marginálnejšia. Iba dobre premyslené jazykové plánovanie môže udržať maďarské menšinové variety na Slovensku. Platí to, samozrejme, napríklad aj pre názvoslovie používané v tlači, v školstve, v bankovníctve atď., kde je v súčasnosti veľký rozptyl. </a:t>
            </a:r>
            <a:r>
              <a:rPr lang="hu-HU" altLang="sk-SK" sz="2200" dirty="0" err="1"/>
              <a:t>Celá</a:t>
            </a:r>
            <a:r>
              <a:rPr lang="hu-HU" altLang="sk-SK" sz="2200" dirty="0"/>
              <a:t> </a:t>
            </a:r>
            <a:r>
              <a:rPr lang="hu-HU" altLang="sk-SK" sz="2200" dirty="0" err="1"/>
              <a:t>táto</a:t>
            </a:r>
            <a:r>
              <a:rPr lang="hu-HU" altLang="sk-SK" sz="2200" dirty="0"/>
              <a:t> </a:t>
            </a:r>
            <a:r>
              <a:rPr lang="hu-HU" altLang="sk-SK" sz="2200" dirty="0" err="1"/>
              <a:t>situácia</a:t>
            </a:r>
            <a:r>
              <a:rPr lang="hu-HU" altLang="sk-SK" sz="2200" dirty="0"/>
              <a:t> </a:t>
            </a:r>
            <a:r>
              <a:rPr lang="hu-HU" altLang="sk-SK" sz="2200" dirty="0" err="1"/>
              <a:t>skomplikuje</a:t>
            </a:r>
            <a:r>
              <a:rPr lang="hu-HU" altLang="sk-SK" sz="2200" dirty="0"/>
              <a:t> </a:t>
            </a:r>
            <a:r>
              <a:rPr lang="hu-HU" altLang="sk-SK" sz="2200" dirty="0" err="1"/>
              <a:t>vyučovanie</a:t>
            </a:r>
            <a:r>
              <a:rPr lang="hu-HU" altLang="sk-SK" sz="2200" dirty="0"/>
              <a:t>, </a:t>
            </a:r>
            <a:r>
              <a:rPr lang="hu-HU" altLang="sk-SK" sz="2200" dirty="0" err="1"/>
              <a:t>jazykovú</a:t>
            </a:r>
            <a:r>
              <a:rPr lang="hu-HU" altLang="sk-SK" sz="2200" dirty="0"/>
              <a:t> </a:t>
            </a:r>
            <a:r>
              <a:rPr lang="hu-HU" altLang="sk-SK" sz="2200" dirty="0" err="1"/>
              <a:t>výchovu</a:t>
            </a:r>
            <a:r>
              <a:rPr lang="hu-HU" altLang="sk-SK" sz="2200" dirty="0"/>
              <a:t> </a:t>
            </a:r>
            <a:r>
              <a:rPr lang="hu-HU" altLang="sk-SK" sz="2200" dirty="0" err="1"/>
              <a:t>maďarského</a:t>
            </a:r>
            <a:r>
              <a:rPr lang="hu-HU" altLang="sk-SK" sz="2200" dirty="0"/>
              <a:t> </a:t>
            </a:r>
            <a:r>
              <a:rPr lang="hu-HU" altLang="sk-SK" sz="2200" dirty="0" err="1"/>
              <a:t>jazyka</a:t>
            </a:r>
            <a:r>
              <a:rPr lang="hu-HU" altLang="sk-SK" sz="2200" dirty="0"/>
              <a:t> </a:t>
            </a:r>
            <a:r>
              <a:rPr lang="hu-HU" altLang="sk-SK" sz="2200" dirty="0" err="1"/>
              <a:t>ako</a:t>
            </a:r>
            <a:r>
              <a:rPr lang="hu-HU" altLang="sk-SK" sz="2200" dirty="0"/>
              <a:t> </a:t>
            </a:r>
            <a:r>
              <a:rPr lang="hu-HU" altLang="sk-SK" sz="2200" dirty="0" err="1"/>
              <a:t>materinského</a:t>
            </a:r>
            <a:r>
              <a:rPr lang="hu-HU" altLang="sk-SK" sz="2200" dirty="0"/>
              <a:t> </a:t>
            </a:r>
            <a:r>
              <a:rPr lang="hu-HU" altLang="sk-SK" sz="2200" dirty="0" err="1"/>
              <a:t>jazyka</a:t>
            </a:r>
            <a:r>
              <a:rPr lang="hu-HU" altLang="sk-SK" sz="2200" dirty="0"/>
              <a:t> na </a:t>
            </a:r>
            <a:r>
              <a:rPr lang="hu-HU" altLang="sk-SK" sz="2200" dirty="0" err="1"/>
              <a:t>Slovensku</a:t>
            </a:r>
            <a:r>
              <a:rPr lang="hu-HU" altLang="sk-SK" sz="2200" dirty="0"/>
              <a:t>. </a:t>
            </a:r>
            <a:endParaRPr lang="sk-SK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1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3077" y="-3342067"/>
            <a:ext cx="8442102" cy="112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Jazyková krajina"/>
          <p:cNvSpPr txBox="1">
            <a:spLocks noGrp="1"/>
          </p:cNvSpPr>
          <p:nvPr>
            <p:ph type="title"/>
          </p:nvPr>
        </p:nvSpPr>
        <p:spPr>
          <a:xfrm>
            <a:off x="897467" y="7969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000" b="1" dirty="0" err="1">
                <a:latin typeface="+mn-lt"/>
              </a:rPr>
              <a:t>Jazyková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krajina</a:t>
            </a:r>
            <a:endParaRPr sz="4000" b="1" dirty="0">
              <a:latin typeface="+mn-lt"/>
            </a:endParaRPr>
          </a:p>
        </p:txBody>
      </p:sp>
      <p:sp>
        <p:nvSpPr>
          <p:cNvPr id="131" name="Koncepcia jazykovej krajiny zahŕňa pohľad na pestrosť spoločnosti, politické ideológie, ako aj na používanie jazyka. (Gyoriova Baková, 2017, s. 21)…"/>
          <p:cNvSpPr txBox="1">
            <a:spLocks noGrp="1"/>
          </p:cNvSpPr>
          <p:nvPr>
            <p:ph type="body" idx="1"/>
          </p:nvPr>
        </p:nvSpPr>
        <p:spPr>
          <a:xfrm>
            <a:off x="999067" y="1944158"/>
            <a:ext cx="104140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sz="2200" dirty="0" err="1"/>
              <a:t>Koncepcia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/>
              <a:t> </a:t>
            </a:r>
            <a:r>
              <a:rPr sz="2200" dirty="0" err="1"/>
              <a:t>zahŕňa</a:t>
            </a:r>
            <a:r>
              <a:rPr sz="2200" dirty="0"/>
              <a:t> </a:t>
            </a:r>
            <a:r>
              <a:rPr sz="2200" dirty="0" err="1"/>
              <a:t>pohľad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pestrosť</a:t>
            </a:r>
            <a:r>
              <a:rPr sz="2200" dirty="0"/>
              <a:t> </a:t>
            </a:r>
            <a:r>
              <a:rPr sz="2200" dirty="0" err="1"/>
              <a:t>spoločnosti</a:t>
            </a:r>
            <a:r>
              <a:rPr sz="2200" dirty="0"/>
              <a:t>, </a:t>
            </a:r>
            <a:r>
              <a:rPr sz="2200" dirty="0" err="1"/>
              <a:t>politické</a:t>
            </a:r>
            <a:r>
              <a:rPr sz="2200" dirty="0"/>
              <a:t> </a:t>
            </a:r>
            <a:r>
              <a:rPr sz="2200" dirty="0" err="1"/>
              <a:t>ideológie</a:t>
            </a:r>
            <a:r>
              <a:rPr sz="2200" dirty="0"/>
              <a:t>,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používanie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lang="hu-HU" sz="2200" dirty="0"/>
              <a:t>.</a:t>
            </a:r>
            <a:endParaRPr sz="2200" dirty="0"/>
          </a:p>
          <a:p>
            <a:pPr algn="just">
              <a:lnSpc>
                <a:spcPct val="100000"/>
              </a:lnSpc>
            </a:pP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výskumná</a:t>
            </a:r>
            <a:r>
              <a:rPr sz="2200" dirty="0"/>
              <a:t> </a:t>
            </a:r>
            <a:r>
              <a:rPr sz="2200" dirty="0" err="1"/>
              <a:t>metóda</a:t>
            </a:r>
            <a:r>
              <a:rPr sz="2200" dirty="0"/>
              <a:t> </a:t>
            </a:r>
            <a:r>
              <a:rPr sz="2200" dirty="0" err="1"/>
              <a:t>čerpá</a:t>
            </a:r>
            <a:r>
              <a:rPr sz="2200" dirty="0"/>
              <a:t> zo </a:t>
            </a:r>
            <a:r>
              <a:rPr sz="2200" dirty="0" err="1"/>
              <a:t>sociolingvistiky</a:t>
            </a:r>
            <a:r>
              <a:rPr sz="2200" dirty="0"/>
              <a:t>, </a:t>
            </a:r>
            <a:r>
              <a:rPr sz="2200" dirty="0" err="1"/>
              <a:t>semiotiky</a:t>
            </a:r>
            <a:r>
              <a:rPr sz="2200" dirty="0"/>
              <a:t>, </a:t>
            </a:r>
            <a:r>
              <a:rPr sz="2200" dirty="0" err="1"/>
              <a:t>folkloristiky</a:t>
            </a:r>
            <a:r>
              <a:rPr sz="2200" dirty="0"/>
              <a:t>, </a:t>
            </a:r>
            <a:r>
              <a:rPr sz="2200" dirty="0" err="1"/>
              <a:t>histórie</a:t>
            </a:r>
            <a:r>
              <a:rPr sz="2200" dirty="0"/>
              <a:t>, </a:t>
            </a:r>
            <a:r>
              <a:rPr sz="2200" dirty="0" err="1"/>
              <a:t>práva</a:t>
            </a:r>
            <a:r>
              <a:rPr sz="2200" dirty="0"/>
              <a:t>, </a:t>
            </a:r>
            <a:r>
              <a:rPr sz="2200" dirty="0" err="1"/>
              <a:t>geografie</a:t>
            </a:r>
            <a:r>
              <a:rPr sz="2200" dirty="0"/>
              <a:t>, </a:t>
            </a:r>
            <a:r>
              <a:rPr sz="2200" dirty="0" err="1"/>
              <a:t>prípadne</a:t>
            </a:r>
            <a:r>
              <a:rPr sz="2200" dirty="0"/>
              <a:t> z </a:t>
            </a:r>
            <a:r>
              <a:rPr sz="2200" dirty="0" err="1"/>
              <a:t>etymológie</a:t>
            </a:r>
            <a:r>
              <a:rPr sz="2200" dirty="0"/>
              <a:t>. </a:t>
            </a:r>
            <a:endParaRPr lang="hu-HU" sz="2200" dirty="0"/>
          </a:p>
          <a:p>
            <a:pPr algn="just">
              <a:lnSpc>
                <a:spcPct val="100000"/>
              </a:lnSpc>
            </a:pPr>
            <a:r>
              <a:rPr sz="2200" dirty="0"/>
              <a:t>Je </a:t>
            </a:r>
            <a:r>
              <a:rPr sz="2200" dirty="0" err="1"/>
              <a:t>vizuálnym</a:t>
            </a:r>
            <a:r>
              <a:rPr sz="2200" dirty="0"/>
              <a:t> </a:t>
            </a:r>
            <a:r>
              <a:rPr sz="2200" dirty="0" err="1"/>
              <a:t>signálom</a:t>
            </a:r>
            <a:r>
              <a:rPr sz="2200" dirty="0"/>
              <a:t> pre </a:t>
            </a:r>
            <a:r>
              <a:rPr sz="2200" dirty="0" err="1"/>
              <a:t>cudzincov</a:t>
            </a:r>
            <a:r>
              <a:rPr sz="2200" dirty="0"/>
              <a:t> o </a:t>
            </a:r>
            <a:r>
              <a:rPr sz="2200" dirty="0" err="1"/>
              <a:t>etnickom</a:t>
            </a:r>
            <a:r>
              <a:rPr sz="2200" dirty="0"/>
              <a:t> </a:t>
            </a:r>
            <a:r>
              <a:rPr sz="2200" dirty="0" err="1"/>
              <a:t>zložení</a:t>
            </a:r>
            <a:r>
              <a:rPr sz="2200" dirty="0"/>
              <a:t> </a:t>
            </a:r>
            <a:r>
              <a:rPr sz="2200" dirty="0" err="1"/>
              <a:t>danej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055952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riekopníkmi cieleného teoretického a metodologického výskumu jazykovej krajiny („linguistic landscape“) sú R. Y. Bourhis a  R. Landry: charakterizujú jazykovú krajinu ako jazyk verejných dopravných značiek, reklamných bilbordov, názvov ulíc, miestnych názvov, komerčných nápisov na obchodoch a verejných nápisov na správnych budovách. (1997, dostupné online)…"/>
          <p:cNvSpPr txBox="1">
            <a:spLocks noGrp="1"/>
          </p:cNvSpPr>
          <p:nvPr>
            <p:ph type="body" idx="1"/>
          </p:nvPr>
        </p:nvSpPr>
        <p:spPr>
          <a:xfrm>
            <a:off x="892969" y="1151467"/>
            <a:ext cx="10406063" cy="48135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sz="2200" dirty="0" err="1"/>
              <a:t>Priekopníkmi</a:t>
            </a:r>
            <a:r>
              <a:rPr sz="2200" dirty="0"/>
              <a:t> </a:t>
            </a:r>
            <a:r>
              <a:rPr sz="2200" dirty="0" err="1"/>
              <a:t>cieleného</a:t>
            </a:r>
            <a:r>
              <a:rPr sz="2200" dirty="0"/>
              <a:t> </a:t>
            </a:r>
            <a:r>
              <a:rPr sz="2200" dirty="0" err="1"/>
              <a:t>teoretického</a:t>
            </a:r>
            <a:r>
              <a:rPr sz="2200" dirty="0"/>
              <a:t> a </a:t>
            </a:r>
            <a:r>
              <a:rPr sz="2200" dirty="0" err="1"/>
              <a:t>metodologického</a:t>
            </a:r>
            <a:r>
              <a:rPr sz="2200" dirty="0"/>
              <a:t> </a:t>
            </a:r>
            <a:r>
              <a:rPr sz="2200" dirty="0" err="1"/>
              <a:t>výskumu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/>
              <a:t> („linguistic landscape“) </a:t>
            </a:r>
            <a:r>
              <a:rPr sz="2200" dirty="0" err="1"/>
              <a:t>sú</a:t>
            </a:r>
            <a:r>
              <a:rPr sz="2200" dirty="0"/>
              <a:t> R. Y. </a:t>
            </a:r>
            <a:r>
              <a:rPr sz="2200" dirty="0" err="1"/>
              <a:t>Bourhis</a:t>
            </a:r>
            <a:r>
              <a:rPr sz="2200" dirty="0"/>
              <a:t> a  R. Landry: </a:t>
            </a:r>
            <a:r>
              <a:rPr sz="2200" dirty="0" err="1"/>
              <a:t>charakterizujú</a:t>
            </a:r>
            <a:r>
              <a:rPr sz="2200" dirty="0"/>
              <a:t> </a:t>
            </a:r>
            <a:r>
              <a:rPr sz="2200" dirty="0" err="1"/>
              <a:t>jazykovú</a:t>
            </a:r>
            <a:r>
              <a:rPr sz="2200" dirty="0"/>
              <a:t> </a:t>
            </a:r>
            <a:r>
              <a:rPr sz="2200" dirty="0" err="1"/>
              <a:t>krajinu</a:t>
            </a:r>
            <a:r>
              <a:rPr sz="2200" dirty="0"/>
              <a:t>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jazyk</a:t>
            </a:r>
            <a:r>
              <a:rPr sz="2200" dirty="0"/>
              <a:t> </a:t>
            </a:r>
            <a:r>
              <a:rPr sz="2200" dirty="0" err="1"/>
              <a:t>verejných</a:t>
            </a:r>
            <a:r>
              <a:rPr sz="2200" dirty="0"/>
              <a:t> </a:t>
            </a:r>
            <a:r>
              <a:rPr sz="2200" dirty="0" err="1"/>
              <a:t>dopravných</a:t>
            </a:r>
            <a:r>
              <a:rPr sz="2200" dirty="0"/>
              <a:t> </a:t>
            </a:r>
            <a:r>
              <a:rPr sz="2200" dirty="0" err="1"/>
              <a:t>značiek</a:t>
            </a:r>
            <a:r>
              <a:rPr sz="2200" dirty="0"/>
              <a:t>, </a:t>
            </a:r>
            <a:r>
              <a:rPr sz="2200" dirty="0" err="1"/>
              <a:t>reklamných</a:t>
            </a:r>
            <a:r>
              <a:rPr sz="2200" dirty="0"/>
              <a:t> </a:t>
            </a:r>
            <a:r>
              <a:rPr sz="2200" dirty="0" err="1"/>
              <a:t>bilbordov</a:t>
            </a:r>
            <a:r>
              <a:rPr sz="2200" dirty="0"/>
              <a:t>, </a:t>
            </a:r>
            <a:r>
              <a:rPr sz="2200" dirty="0" err="1"/>
              <a:t>názvov</a:t>
            </a:r>
            <a:r>
              <a:rPr sz="2200" dirty="0"/>
              <a:t> </a:t>
            </a:r>
            <a:r>
              <a:rPr sz="2200" dirty="0" err="1"/>
              <a:t>ulíc</a:t>
            </a:r>
            <a:r>
              <a:rPr sz="2200" dirty="0"/>
              <a:t>, </a:t>
            </a:r>
            <a:r>
              <a:rPr sz="2200" dirty="0" err="1"/>
              <a:t>miestnych</a:t>
            </a:r>
            <a:r>
              <a:rPr sz="2200" dirty="0"/>
              <a:t> </a:t>
            </a:r>
            <a:r>
              <a:rPr sz="2200" dirty="0" err="1"/>
              <a:t>názvov</a:t>
            </a:r>
            <a:r>
              <a:rPr sz="2200" dirty="0"/>
              <a:t>, </a:t>
            </a:r>
            <a:r>
              <a:rPr sz="2200" dirty="0" err="1"/>
              <a:t>komerčných</a:t>
            </a:r>
            <a:r>
              <a:rPr sz="2200" dirty="0"/>
              <a:t> </a:t>
            </a:r>
            <a:r>
              <a:rPr sz="2200" dirty="0" err="1"/>
              <a:t>nápisov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obchodoch</a:t>
            </a:r>
            <a:r>
              <a:rPr sz="2200" dirty="0"/>
              <a:t> a </a:t>
            </a:r>
            <a:r>
              <a:rPr sz="2200" dirty="0" err="1"/>
              <a:t>verejných</a:t>
            </a:r>
            <a:r>
              <a:rPr sz="2200" dirty="0"/>
              <a:t> </a:t>
            </a:r>
            <a:r>
              <a:rPr sz="2200" dirty="0" err="1"/>
              <a:t>nápisov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správnych</a:t>
            </a:r>
            <a:r>
              <a:rPr sz="2200" dirty="0"/>
              <a:t> </a:t>
            </a:r>
            <a:r>
              <a:rPr sz="2200" dirty="0" err="1"/>
              <a:t>budovách</a:t>
            </a:r>
            <a:r>
              <a:rPr sz="2200" dirty="0"/>
              <a:t>. (1997, </a:t>
            </a:r>
            <a:r>
              <a:rPr sz="2200" dirty="0" err="1"/>
              <a:t>dostupné</a:t>
            </a:r>
            <a:r>
              <a:rPr sz="2200" dirty="0"/>
              <a:t> online)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Geosemiotický</a:t>
            </a:r>
            <a:r>
              <a:rPr sz="2200" dirty="0"/>
              <a:t> </a:t>
            </a:r>
            <a:r>
              <a:rPr sz="2200" dirty="0" err="1"/>
              <a:t>prístup</a:t>
            </a:r>
            <a:r>
              <a:rPr sz="2200" dirty="0"/>
              <a:t> k </a:t>
            </a:r>
            <a:r>
              <a:rPr sz="2200" dirty="0" err="1"/>
              <a:t>skúmaniu</a:t>
            </a:r>
            <a:r>
              <a:rPr sz="2200" dirty="0"/>
              <a:t> </a:t>
            </a:r>
            <a:r>
              <a:rPr sz="2200" dirty="0" err="1"/>
              <a:t>tabúľ</a:t>
            </a:r>
            <a:r>
              <a:rPr sz="2200" dirty="0"/>
              <a:t> a </a:t>
            </a:r>
            <a:r>
              <a:rPr sz="2200" dirty="0" err="1"/>
              <a:t>nápisov</a:t>
            </a:r>
            <a:r>
              <a:rPr sz="2200" dirty="0"/>
              <a:t> </a:t>
            </a:r>
            <a:r>
              <a:rPr sz="2200" dirty="0" err="1"/>
              <a:t>bol</a:t>
            </a:r>
            <a:r>
              <a:rPr sz="2200" dirty="0"/>
              <a:t> </a:t>
            </a:r>
            <a:r>
              <a:rPr sz="2200" dirty="0" err="1"/>
              <a:t>ukotvený</a:t>
            </a:r>
            <a:r>
              <a:rPr sz="2200" dirty="0"/>
              <a:t> v </a:t>
            </a:r>
            <a:r>
              <a:rPr sz="2200" dirty="0" err="1"/>
              <a:t>diele</a:t>
            </a:r>
            <a:r>
              <a:rPr sz="2200" dirty="0"/>
              <a:t> R. </a:t>
            </a:r>
            <a:r>
              <a:rPr sz="2200" dirty="0" err="1"/>
              <a:t>Scollon</a:t>
            </a:r>
            <a:r>
              <a:rPr sz="2200" dirty="0"/>
              <a:t> a S. W. </a:t>
            </a:r>
            <a:r>
              <a:rPr sz="2200" dirty="0" err="1"/>
              <a:t>Scollon</a:t>
            </a:r>
            <a:r>
              <a:rPr sz="2200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333932366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unkcie jazykovej krajiny"/>
          <p:cNvSpPr txBox="1">
            <a:spLocks noGrp="1"/>
          </p:cNvSpPr>
          <p:nvPr>
            <p:ph type="title"/>
          </p:nvPr>
        </p:nvSpPr>
        <p:spPr>
          <a:xfrm>
            <a:off x="838200" y="7122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7519"/>
            </a:lvl1pPr>
          </a:lstStyle>
          <a:p>
            <a:r>
              <a:rPr sz="4000" b="1" dirty="0" err="1">
                <a:latin typeface="+mn-lt"/>
              </a:rPr>
              <a:t>Funkcie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jazykovej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krajiny</a:t>
            </a:r>
            <a:endParaRPr sz="4000" b="1" dirty="0">
              <a:latin typeface="+mn-lt"/>
            </a:endParaRPr>
          </a:p>
        </p:txBody>
      </p:sp>
      <p:sp>
        <p:nvSpPr>
          <p:cNvPr id="136" name="Podľa R. Y. Bourhisa a R. Landryho (1997) je možné rozlíšiť dve funkcie jazykovej krajiny:…"/>
          <p:cNvSpPr txBox="1">
            <a:spLocks noGrp="1"/>
          </p:cNvSpPr>
          <p:nvPr>
            <p:ph type="body" idx="1"/>
          </p:nvPr>
        </p:nvSpPr>
        <p:spPr>
          <a:xfrm>
            <a:off x="838200" y="1964266"/>
            <a:ext cx="10515600" cy="429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1275" indent="-281275" algn="just" defTabSz="369675">
              <a:lnSpc>
                <a:spcPct val="100000"/>
              </a:lnSpc>
              <a:spcBef>
                <a:spcPts val="0"/>
              </a:spcBef>
              <a:defRPr sz="2880"/>
            </a:pPr>
            <a:r>
              <a:rPr sz="2200" dirty="0" err="1"/>
              <a:t>Podľa</a:t>
            </a:r>
            <a:r>
              <a:rPr sz="2200" dirty="0"/>
              <a:t> R. Y. </a:t>
            </a:r>
            <a:r>
              <a:rPr sz="2200" dirty="0" err="1"/>
              <a:t>Bourhisa</a:t>
            </a:r>
            <a:r>
              <a:rPr sz="2200" dirty="0"/>
              <a:t> a R. </a:t>
            </a:r>
            <a:r>
              <a:rPr sz="2200" dirty="0" err="1"/>
              <a:t>Landryho</a:t>
            </a:r>
            <a:r>
              <a:rPr sz="2200" dirty="0"/>
              <a:t> (1997) je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rozlíšiť</a:t>
            </a:r>
            <a:r>
              <a:rPr sz="2200" dirty="0"/>
              <a:t> </a:t>
            </a:r>
            <a:r>
              <a:rPr sz="2200" dirty="0" err="1"/>
              <a:t>dve</a:t>
            </a:r>
            <a:r>
              <a:rPr sz="2200" dirty="0"/>
              <a:t> </a:t>
            </a:r>
            <a:r>
              <a:rPr sz="2200" dirty="0" err="1"/>
              <a:t>funkcie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 smtClean="0"/>
              <a:t>:</a:t>
            </a:r>
            <a:endParaRPr lang="sk-SK" sz="2200" dirty="0" smtClean="0"/>
          </a:p>
          <a:p>
            <a:pPr marL="0" indent="0" algn="just" defTabSz="369675">
              <a:lnSpc>
                <a:spcPct val="100000"/>
              </a:lnSpc>
              <a:spcBef>
                <a:spcPts val="0"/>
              </a:spcBef>
              <a:buNone/>
              <a:defRPr sz="2880"/>
            </a:pPr>
            <a:r>
              <a:rPr sz="2200" dirty="0" smtClean="0"/>
              <a:t> </a:t>
            </a:r>
            <a:endParaRPr sz="2200" dirty="0"/>
          </a:p>
          <a:p>
            <a:pPr marL="1125101" lvl="3" indent="-281275" algn="just" defTabSz="369675">
              <a:lnSpc>
                <a:spcPct val="100000"/>
              </a:lnSpc>
              <a:spcBef>
                <a:spcPts val="0"/>
              </a:spcBef>
              <a:defRPr sz="2880"/>
            </a:pPr>
            <a:r>
              <a:rPr sz="2200" i="1" u="sng" dirty="0" err="1"/>
              <a:t>informačn</a:t>
            </a:r>
            <a:r>
              <a:rPr lang="hu-HU" sz="2200" i="1" u="sng" dirty="0"/>
              <a:t>ú</a:t>
            </a:r>
            <a:r>
              <a:rPr sz="2200" dirty="0"/>
              <a:t> </a:t>
            </a:r>
            <a:r>
              <a:rPr lang="sk-SK" sz="2200" dirty="0"/>
              <a:t>–</a:t>
            </a:r>
            <a:r>
              <a:rPr sz="2200" dirty="0"/>
              <a:t> </a:t>
            </a:r>
            <a:r>
              <a:rPr sz="2200" dirty="0" err="1"/>
              <a:t>informácie</a:t>
            </a:r>
            <a:r>
              <a:rPr sz="2200" dirty="0"/>
              <a:t> o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charakteristike</a:t>
            </a:r>
            <a:r>
              <a:rPr sz="2200" dirty="0"/>
              <a:t> </a:t>
            </a:r>
            <a:r>
              <a:rPr sz="2200" dirty="0" err="1"/>
              <a:t>územia</a:t>
            </a:r>
            <a:r>
              <a:rPr sz="2200" dirty="0"/>
              <a:t>, </a:t>
            </a:r>
            <a:r>
              <a:rPr sz="2200" dirty="0" err="1"/>
              <a:t>hraniciach</a:t>
            </a:r>
            <a:r>
              <a:rPr sz="2200" dirty="0"/>
              <a:t> </a:t>
            </a:r>
            <a:r>
              <a:rPr sz="2200" dirty="0" err="1"/>
              <a:t>jednotlivých</a:t>
            </a:r>
            <a:r>
              <a:rPr sz="2200" dirty="0"/>
              <a:t> </a:t>
            </a:r>
            <a:r>
              <a:rPr sz="2200" dirty="0" err="1"/>
              <a:t>jazykových</a:t>
            </a:r>
            <a:r>
              <a:rPr sz="2200" dirty="0"/>
              <a:t> </a:t>
            </a:r>
            <a:r>
              <a:rPr sz="2200" dirty="0" err="1"/>
              <a:t>skupín</a:t>
            </a:r>
            <a:r>
              <a:rPr sz="2200" dirty="0"/>
              <a:t>, </a:t>
            </a:r>
            <a:r>
              <a:rPr sz="2200" dirty="0" err="1"/>
              <a:t>sociolingvistickom</a:t>
            </a:r>
            <a:r>
              <a:rPr sz="2200" dirty="0"/>
              <a:t> </a:t>
            </a:r>
            <a:r>
              <a:rPr sz="2200" dirty="0" err="1"/>
              <a:t>zložení</a:t>
            </a:r>
            <a:r>
              <a:rPr sz="2200" dirty="0"/>
              <a:t> </a:t>
            </a:r>
            <a:r>
              <a:rPr sz="2200" dirty="0" err="1"/>
              <a:t>obyvateľov</a:t>
            </a:r>
            <a:r>
              <a:rPr sz="2200" dirty="0"/>
              <a:t> </a:t>
            </a:r>
            <a:r>
              <a:rPr sz="2200" dirty="0" err="1"/>
              <a:t>daného</a:t>
            </a:r>
            <a:r>
              <a:rPr sz="2200" dirty="0"/>
              <a:t> </a:t>
            </a:r>
            <a:r>
              <a:rPr sz="2200" dirty="0" err="1"/>
              <a:t>územia</a:t>
            </a:r>
            <a:r>
              <a:rPr sz="2200" dirty="0"/>
              <a:t>, </a:t>
            </a:r>
            <a:r>
              <a:rPr sz="2200" dirty="0" err="1"/>
              <a:t>príp</a:t>
            </a:r>
            <a:r>
              <a:rPr sz="2200" dirty="0"/>
              <a:t>. o </a:t>
            </a:r>
            <a:r>
              <a:rPr sz="2200" dirty="0" err="1"/>
              <a:t>mocenských</a:t>
            </a:r>
            <a:r>
              <a:rPr sz="2200" dirty="0"/>
              <a:t> a </a:t>
            </a:r>
            <a:r>
              <a:rPr sz="2200" dirty="0" err="1"/>
              <a:t>statusových</a:t>
            </a:r>
            <a:r>
              <a:rPr sz="2200" dirty="0"/>
              <a:t> </a:t>
            </a:r>
            <a:r>
              <a:rPr sz="2200" dirty="0" err="1"/>
              <a:t>vzťahoch</a:t>
            </a:r>
            <a:r>
              <a:rPr sz="2200" dirty="0"/>
              <a:t> </a:t>
            </a:r>
            <a:r>
              <a:rPr sz="2200" dirty="0" err="1"/>
              <a:t>medzi</a:t>
            </a:r>
            <a:r>
              <a:rPr sz="2200" dirty="0"/>
              <a:t> </a:t>
            </a:r>
            <a:r>
              <a:rPr sz="2200" dirty="0" err="1"/>
              <a:t>skupinami</a:t>
            </a:r>
            <a:r>
              <a:rPr sz="2200" dirty="0"/>
              <a:t> </a:t>
            </a:r>
            <a:r>
              <a:rPr sz="2200" dirty="0" err="1"/>
              <a:t>tu</a:t>
            </a:r>
            <a:r>
              <a:rPr sz="2200" dirty="0"/>
              <a:t> </a:t>
            </a:r>
            <a:r>
              <a:rPr sz="2200" dirty="0" err="1"/>
              <a:t>žijúcimi</a:t>
            </a:r>
            <a:r>
              <a:rPr sz="2200" dirty="0"/>
              <a:t>. </a:t>
            </a:r>
            <a:endParaRPr lang="sk-SK" sz="2200" dirty="0" smtClean="0"/>
          </a:p>
          <a:p>
            <a:pPr marL="1125101" lvl="3" indent="-281275" algn="just" defTabSz="369675">
              <a:lnSpc>
                <a:spcPct val="100000"/>
              </a:lnSpc>
              <a:spcBef>
                <a:spcPts val="0"/>
              </a:spcBef>
              <a:defRPr sz="2880"/>
            </a:pPr>
            <a:endParaRPr sz="2200" dirty="0"/>
          </a:p>
          <a:p>
            <a:pPr marL="1125101" lvl="3" indent="-281275" algn="just" defTabSz="369675">
              <a:lnSpc>
                <a:spcPct val="100000"/>
              </a:lnSpc>
              <a:spcBef>
                <a:spcPts val="0"/>
              </a:spcBef>
              <a:defRPr sz="2880"/>
            </a:pPr>
            <a:r>
              <a:rPr sz="2200" i="1" u="sng" dirty="0" err="1"/>
              <a:t>symbolickú</a:t>
            </a:r>
            <a:r>
              <a:rPr sz="2200" dirty="0"/>
              <a:t> </a:t>
            </a:r>
            <a:r>
              <a:rPr lang="sk-SK" sz="2200" dirty="0"/>
              <a:t>–</a:t>
            </a:r>
            <a:r>
              <a:rPr sz="2200" dirty="0"/>
              <a:t> </a:t>
            </a:r>
            <a:r>
              <a:rPr sz="2200" dirty="0" err="1"/>
              <a:t>prítomnosť</a:t>
            </a:r>
            <a:r>
              <a:rPr sz="2200" dirty="0"/>
              <a:t>/</a:t>
            </a:r>
            <a:r>
              <a:rPr sz="2200" dirty="0" err="1"/>
              <a:t>neprítomnosť</a:t>
            </a:r>
            <a:r>
              <a:rPr sz="2200" dirty="0"/>
              <a:t> (</a:t>
            </a:r>
            <a:r>
              <a:rPr sz="2200" dirty="0" err="1"/>
              <a:t>vlastného</a:t>
            </a:r>
            <a:r>
              <a:rPr sz="2200" dirty="0"/>
              <a:t>) </a:t>
            </a:r>
            <a:r>
              <a:rPr sz="2200" dirty="0" err="1"/>
              <a:t>jazyka</a:t>
            </a:r>
            <a:r>
              <a:rPr sz="2200" dirty="0"/>
              <a:t> v </a:t>
            </a:r>
            <a:r>
              <a:rPr sz="2200" dirty="0" err="1"/>
              <a:t>krajine</a:t>
            </a:r>
            <a:r>
              <a:rPr sz="2200" dirty="0"/>
              <a:t> </a:t>
            </a:r>
            <a:r>
              <a:rPr sz="2200" dirty="0" err="1"/>
              <a:t>môže</a:t>
            </a:r>
            <a:r>
              <a:rPr sz="2200" dirty="0"/>
              <a:t> </a:t>
            </a:r>
            <a:r>
              <a:rPr sz="2200" dirty="0" err="1"/>
              <a:t>mať</a:t>
            </a:r>
            <a:r>
              <a:rPr sz="2200" dirty="0"/>
              <a:t> </a:t>
            </a:r>
            <a:r>
              <a:rPr sz="2200" dirty="0" err="1"/>
              <a:t>vplyv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to,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cíti</a:t>
            </a:r>
            <a:r>
              <a:rPr sz="2200" dirty="0"/>
              <a:t> </a:t>
            </a:r>
            <a:r>
              <a:rPr sz="2200" dirty="0" err="1"/>
              <a:t>jedinec</a:t>
            </a:r>
            <a:r>
              <a:rPr sz="2200" dirty="0"/>
              <a:t>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člen</a:t>
            </a:r>
            <a:r>
              <a:rPr sz="2200" dirty="0"/>
              <a:t> </a:t>
            </a:r>
            <a:r>
              <a:rPr sz="2200" dirty="0" err="1"/>
              <a:t>určitej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skupiny</a:t>
            </a:r>
            <a:r>
              <a:rPr sz="2200" dirty="0"/>
              <a:t> </a:t>
            </a:r>
            <a:r>
              <a:rPr sz="2200" dirty="0" err="1"/>
              <a:t>vo</a:t>
            </a:r>
            <a:r>
              <a:rPr sz="2200" dirty="0"/>
              <a:t> </a:t>
            </a:r>
            <a:r>
              <a:rPr sz="2200" dirty="0" err="1"/>
              <a:t>viacjazyčnom</a:t>
            </a:r>
            <a:r>
              <a:rPr sz="2200" dirty="0"/>
              <a:t> </a:t>
            </a:r>
            <a:r>
              <a:rPr sz="2200" dirty="0" err="1"/>
              <a:t>prostredí</a:t>
            </a:r>
            <a:r>
              <a:rPr sz="2200" dirty="0"/>
              <a:t>,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</a:t>
            </a:r>
            <a:r>
              <a:rPr sz="2200" dirty="0" err="1"/>
              <a:t>odrážať</a:t>
            </a:r>
            <a:r>
              <a:rPr sz="2200" dirty="0"/>
              <a:t> </a:t>
            </a:r>
            <a:r>
              <a:rPr sz="2200" dirty="0" err="1"/>
              <a:t>relatívnu</a:t>
            </a:r>
            <a:r>
              <a:rPr sz="2200" dirty="0"/>
              <a:t> </a:t>
            </a:r>
            <a:r>
              <a:rPr sz="2200" dirty="0" err="1"/>
              <a:t>silu</a:t>
            </a:r>
            <a:r>
              <a:rPr sz="2200" dirty="0"/>
              <a:t> </a:t>
            </a:r>
            <a:r>
              <a:rPr sz="2200" dirty="0" err="1"/>
              <a:t>príslušnej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skupiny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65371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s. Bartha, P. Laihonen a T. P. Szabó (2013, s. 15, dostupné online ) - symbolická funkcia jazykovej krajiny spočíva v priraďovaní atribútov priestoru.…"/>
          <p:cNvSpPr txBox="1">
            <a:spLocks noGrp="1"/>
          </p:cNvSpPr>
          <p:nvPr>
            <p:ph type="body" idx="1"/>
          </p:nvPr>
        </p:nvSpPr>
        <p:spPr>
          <a:xfrm>
            <a:off x="892969" y="1261533"/>
            <a:ext cx="10406063" cy="47034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sz="2200" dirty="0"/>
              <a:t>Cs. Bartha, P. </a:t>
            </a:r>
            <a:r>
              <a:rPr sz="2200" dirty="0" err="1"/>
              <a:t>Laihonen</a:t>
            </a:r>
            <a:r>
              <a:rPr sz="2200" dirty="0"/>
              <a:t> a T. P. Szabó (2013</a:t>
            </a:r>
            <a:r>
              <a:rPr lang="hu-HU" sz="2200" dirty="0"/>
              <a:t>:</a:t>
            </a:r>
            <a:r>
              <a:rPr sz="2200" dirty="0"/>
              <a:t> 15) </a:t>
            </a:r>
            <a:r>
              <a:rPr lang="sk-SK" sz="2200" dirty="0"/>
              <a:t>–</a:t>
            </a:r>
            <a:r>
              <a:rPr sz="2200" dirty="0"/>
              <a:t> </a:t>
            </a:r>
            <a:r>
              <a:rPr sz="2200" dirty="0" err="1"/>
              <a:t>symbolická</a:t>
            </a:r>
            <a:r>
              <a:rPr sz="2200" dirty="0"/>
              <a:t> </a:t>
            </a:r>
            <a:r>
              <a:rPr sz="2200" dirty="0" err="1"/>
              <a:t>funkcia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/>
              <a:t> </a:t>
            </a:r>
            <a:r>
              <a:rPr sz="2200" dirty="0" err="1"/>
              <a:t>spočíva</a:t>
            </a:r>
            <a:r>
              <a:rPr sz="2200" dirty="0"/>
              <a:t> v </a:t>
            </a:r>
            <a:r>
              <a:rPr sz="2200" dirty="0" err="1"/>
              <a:t>priraďovaní</a:t>
            </a:r>
            <a:r>
              <a:rPr sz="2200" dirty="0"/>
              <a:t> </a:t>
            </a:r>
            <a:r>
              <a:rPr sz="2200" dirty="0" err="1"/>
              <a:t>atribútov</a:t>
            </a:r>
            <a:r>
              <a:rPr sz="2200" dirty="0"/>
              <a:t> </a:t>
            </a:r>
            <a:r>
              <a:rPr sz="2200" dirty="0" err="1"/>
              <a:t>priestoru</a:t>
            </a:r>
            <a:r>
              <a:rPr sz="2200" dirty="0"/>
              <a:t>. 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príklad</a:t>
            </a:r>
            <a:r>
              <a:rPr sz="2200" dirty="0"/>
              <a:t>: </a:t>
            </a:r>
            <a:r>
              <a:rPr sz="2200" dirty="0" err="1"/>
              <a:t>umiestnenie</a:t>
            </a:r>
            <a:r>
              <a:rPr sz="2200" dirty="0"/>
              <a:t> </a:t>
            </a:r>
            <a:r>
              <a:rPr sz="2200" dirty="0" err="1"/>
              <a:t>maďarských</a:t>
            </a:r>
            <a:r>
              <a:rPr sz="2200" dirty="0"/>
              <a:t> </a:t>
            </a:r>
            <a:r>
              <a:rPr sz="2200" dirty="0" err="1"/>
              <a:t>názvov</a:t>
            </a:r>
            <a:r>
              <a:rPr sz="2200" dirty="0"/>
              <a:t> </a:t>
            </a:r>
            <a:r>
              <a:rPr sz="2200" dirty="0" err="1"/>
              <a:t>ulíc</a:t>
            </a:r>
            <a:r>
              <a:rPr sz="2200" dirty="0"/>
              <a:t> v </a:t>
            </a:r>
            <a:r>
              <a:rPr sz="2200" dirty="0" err="1"/>
              <a:t>niektorých</a:t>
            </a:r>
            <a:r>
              <a:rPr sz="2200" dirty="0"/>
              <a:t> </a:t>
            </a:r>
            <a:r>
              <a:rPr sz="2200" dirty="0" err="1"/>
              <a:t>mestách</a:t>
            </a:r>
            <a:r>
              <a:rPr sz="2200" dirty="0"/>
              <a:t>, </a:t>
            </a:r>
            <a:r>
              <a:rPr sz="2200" dirty="0" err="1"/>
              <a:t>čím</a:t>
            </a:r>
            <a:r>
              <a:rPr sz="2200" dirty="0"/>
              <a:t> </a:t>
            </a:r>
            <a:r>
              <a:rPr sz="2200" dirty="0" err="1"/>
              <a:t>si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maďarsky</a:t>
            </a:r>
            <a:r>
              <a:rPr sz="2200" dirty="0"/>
              <a:t> </a:t>
            </a:r>
            <a:r>
              <a:rPr sz="2200" dirty="0" err="1"/>
              <a:t>hovoriace</a:t>
            </a:r>
            <a:r>
              <a:rPr sz="2200" dirty="0"/>
              <a:t> </a:t>
            </a:r>
            <a:r>
              <a:rPr sz="2200" dirty="0" err="1"/>
              <a:t>obyvateľstvo</a:t>
            </a:r>
            <a:r>
              <a:rPr sz="2200" dirty="0"/>
              <a:t> </a:t>
            </a:r>
            <a:r>
              <a:rPr sz="2200" dirty="0" err="1"/>
              <a:t>sčasti</a:t>
            </a:r>
            <a:r>
              <a:rPr sz="2200" dirty="0"/>
              <a:t> </a:t>
            </a:r>
            <a:r>
              <a:rPr sz="2200" dirty="0" err="1"/>
              <a:t>privlastňuje</a:t>
            </a:r>
            <a:r>
              <a:rPr sz="2200" dirty="0"/>
              <a:t> </a:t>
            </a:r>
            <a:r>
              <a:rPr sz="2200" dirty="0" err="1"/>
              <a:t>dané</a:t>
            </a:r>
            <a:r>
              <a:rPr sz="2200" dirty="0"/>
              <a:t> </a:t>
            </a:r>
            <a:r>
              <a:rPr sz="2200" dirty="0" err="1"/>
              <a:t>územie</a:t>
            </a:r>
            <a:r>
              <a:rPr sz="2200" dirty="0"/>
              <a:t>. </a:t>
            </a:r>
            <a:r>
              <a:rPr sz="2200" dirty="0" err="1"/>
              <a:t>Práve</a:t>
            </a:r>
            <a:r>
              <a:rPr sz="2200" dirty="0"/>
              <a:t> to je </a:t>
            </a:r>
            <a:r>
              <a:rPr sz="2200" dirty="0" err="1"/>
              <a:t>dôvodom</a:t>
            </a:r>
            <a:r>
              <a:rPr sz="2200" dirty="0"/>
              <a:t> </a:t>
            </a:r>
            <a:r>
              <a:rPr sz="2200" dirty="0" err="1"/>
              <a:t>konfliktov</a:t>
            </a:r>
            <a:r>
              <a:rPr sz="2200" dirty="0"/>
              <a:t> </a:t>
            </a:r>
            <a:r>
              <a:rPr sz="2200" dirty="0" err="1"/>
              <a:t>ohľadne</a:t>
            </a:r>
            <a:r>
              <a:rPr sz="2200" dirty="0"/>
              <a:t> </a:t>
            </a:r>
            <a:r>
              <a:rPr sz="2200" dirty="0" err="1"/>
              <a:t>maďarského</a:t>
            </a:r>
            <a:r>
              <a:rPr sz="2200" dirty="0"/>
              <a:t> </a:t>
            </a:r>
            <a:r>
              <a:rPr sz="2200" dirty="0" err="1"/>
              <a:t>označenia</a:t>
            </a:r>
            <a:r>
              <a:rPr sz="2200" dirty="0"/>
              <a:t> </a:t>
            </a:r>
            <a:r>
              <a:rPr sz="2200" dirty="0" err="1"/>
              <a:t>ulíc</a:t>
            </a:r>
            <a:r>
              <a:rPr sz="2200" dirty="0"/>
              <a:t>, </a:t>
            </a:r>
            <a:r>
              <a:rPr sz="2200" dirty="0" err="1"/>
              <a:t>ná</a:t>
            </a:r>
            <a:r>
              <a:rPr lang="sk-SK" sz="2200" dirty="0"/>
              <a:t>m</a:t>
            </a:r>
            <a:r>
              <a:rPr sz="2200" dirty="0" err="1"/>
              <a:t>estí</a:t>
            </a:r>
            <a:r>
              <a:rPr sz="2200" dirty="0"/>
              <a:t>, </a:t>
            </a:r>
            <a:r>
              <a:rPr sz="2200" dirty="0" err="1"/>
              <a:t>pamätných</a:t>
            </a:r>
            <a:r>
              <a:rPr sz="2200" dirty="0"/>
              <a:t> </a:t>
            </a:r>
            <a:r>
              <a:rPr sz="2200" dirty="0" err="1"/>
              <a:t>tabúľ</a:t>
            </a:r>
            <a:r>
              <a:rPr sz="2200" dirty="0"/>
              <a:t> a </a:t>
            </a:r>
            <a:r>
              <a:rPr sz="2200" dirty="0" err="1"/>
              <a:t>iných</a:t>
            </a:r>
            <a:r>
              <a:rPr sz="2200" dirty="0"/>
              <a:t> </a:t>
            </a:r>
            <a:r>
              <a:rPr sz="2200" dirty="0" err="1"/>
              <a:t>značení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verejnom</a:t>
            </a:r>
            <a:r>
              <a:rPr sz="2200" dirty="0"/>
              <a:t> </a:t>
            </a:r>
            <a:r>
              <a:rPr sz="2200" dirty="0" err="1"/>
              <a:t>priestranstve</a:t>
            </a:r>
            <a:r>
              <a:rPr sz="2200" dirty="0"/>
              <a:t>. </a:t>
            </a:r>
            <a:r>
              <a:rPr sz="2200" dirty="0" err="1"/>
              <a:t>Ak</a:t>
            </a:r>
            <a:r>
              <a:rPr sz="2200" dirty="0"/>
              <a:t> </a:t>
            </a:r>
            <a:r>
              <a:rPr sz="2200" dirty="0" err="1"/>
              <a:t>vzťah</a:t>
            </a:r>
            <a:r>
              <a:rPr sz="2200" dirty="0"/>
              <a:t> </a:t>
            </a:r>
            <a:r>
              <a:rPr sz="2200" dirty="0" err="1"/>
              <a:t>medzi</a:t>
            </a:r>
            <a:r>
              <a:rPr sz="2200" dirty="0"/>
              <a:t> </a:t>
            </a:r>
            <a:r>
              <a:rPr sz="2200" dirty="0" err="1"/>
              <a:t>minoritou</a:t>
            </a:r>
            <a:r>
              <a:rPr sz="2200" dirty="0"/>
              <a:t> a </a:t>
            </a:r>
            <a:r>
              <a:rPr sz="2200" dirty="0" err="1"/>
              <a:t>majoritou</a:t>
            </a:r>
            <a:r>
              <a:rPr sz="2200" dirty="0"/>
              <a:t> </a:t>
            </a:r>
            <a:r>
              <a:rPr sz="2200" dirty="0" err="1"/>
              <a:t>nie</a:t>
            </a:r>
            <a:r>
              <a:rPr sz="2200" dirty="0"/>
              <a:t> je </a:t>
            </a:r>
            <a:r>
              <a:rPr sz="2200" dirty="0" err="1"/>
              <a:t>práve</a:t>
            </a:r>
            <a:r>
              <a:rPr sz="2200" dirty="0"/>
              <a:t> </a:t>
            </a:r>
            <a:r>
              <a:rPr sz="2200" dirty="0" err="1"/>
              <a:t>harmonický</a:t>
            </a:r>
            <a:r>
              <a:rPr sz="2200" dirty="0"/>
              <a:t>, </a:t>
            </a:r>
            <a:r>
              <a:rPr sz="2200" dirty="0" err="1"/>
              <a:t>niektorí</a:t>
            </a:r>
            <a:r>
              <a:rPr sz="2200" dirty="0"/>
              <a:t> </a:t>
            </a:r>
            <a:r>
              <a:rPr sz="2200" dirty="0" err="1"/>
              <a:t>príslušníci</a:t>
            </a:r>
            <a:r>
              <a:rPr sz="2200" dirty="0"/>
              <a:t> majority </a:t>
            </a:r>
            <a:r>
              <a:rPr sz="2200" dirty="0" err="1"/>
              <a:t>môžu</a:t>
            </a:r>
            <a:r>
              <a:rPr sz="2200" dirty="0"/>
              <a:t> </a:t>
            </a:r>
            <a:r>
              <a:rPr sz="2200" dirty="0" err="1"/>
              <a:t>takého</a:t>
            </a:r>
            <a:r>
              <a:rPr sz="2200" dirty="0"/>
              <a:t> </a:t>
            </a:r>
            <a:r>
              <a:rPr sz="2200" dirty="0" err="1"/>
              <a:t>označovanie</a:t>
            </a:r>
            <a:r>
              <a:rPr sz="2200" dirty="0"/>
              <a:t> </a:t>
            </a:r>
            <a:r>
              <a:rPr sz="2200" dirty="0" err="1"/>
              <a:t>považovať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provokačné</a:t>
            </a:r>
            <a:r>
              <a:rPr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648031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rryover effect - R. Y. Baurhis a R. Landry (1997)…"/>
          <p:cNvSpPr txBox="1">
            <a:spLocks noGrp="1"/>
          </p:cNvSpPr>
          <p:nvPr>
            <p:ph type="body" idx="1"/>
          </p:nvPr>
        </p:nvSpPr>
        <p:spPr>
          <a:xfrm>
            <a:off x="1168400" y="1066800"/>
            <a:ext cx="10130632" cy="489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sz="2200" i="1" u="sng" dirty="0"/>
              <a:t>carryover effect</a:t>
            </a:r>
            <a:r>
              <a:rPr sz="2200" dirty="0"/>
              <a:t> - R. Y. </a:t>
            </a:r>
            <a:r>
              <a:rPr sz="2200" dirty="0" err="1"/>
              <a:t>Baurhis</a:t>
            </a:r>
            <a:r>
              <a:rPr sz="2200" dirty="0"/>
              <a:t> a R. Landry (1997) 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prenosný</a:t>
            </a:r>
            <a:r>
              <a:rPr sz="2200" dirty="0"/>
              <a:t> </a:t>
            </a:r>
            <a:r>
              <a:rPr sz="2200" dirty="0" err="1"/>
              <a:t>účinok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jazykové</a:t>
            </a:r>
            <a:r>
              <a:rPr sz="2200" dirty="0"/>
              <a:t> </a:t>
            </a:r>
            <a:r>
              <a:rPr sz="2200" dirty="0" err="1"/>
              <a:t>správanie</a:t>
            </a:r>
            <a:r>
              <a:rPr sz="2200" dirty="0"/>
              <a:t> </a:t>
            </a:r>
            <a:r>
              <a:rPr sz="2200" dirty="0" err="1"/>
              <a:t>členov</a:t>
            </a:r>
            <a:r>
              <a:rPr sz="2200" dirty="0"/>
              <a:t> </a:t>
            </a:r>
            <a:r>
              <a:rPr sz="2200" dirty="0" err="1"/>
              <a:t>skupiny</a:t>
            </a:r>
            <a:r>
              <a:rPr sz="2200" dirty="0"/>
              <a:t>.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hrubé</a:t>
            </a:r>
            <a:r>
              <a:rPr sz="2200" dirty="0"/>
              <a:t> </a:t>
            </a:r>
            <a:r>
              <a:rPr sz="2200" dirty="0" err="1"/>
              <a:t>rysy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/>
              <a:t> </a:t>
            </a:r>
            <a:r>
              <a:rPr lang="sk-SK" sz="2200" dirty="0"/>
              <a:t>–</a:t>
            </a:r>
            <a:r>
              <a:rPr sz="2200" dirty="0"/>
              <a:t> R. Y. </a:t>
            </a:r>
            <a:r>
              <a:rPr sz="2200" dirty="0" err="1"/>
              <a:t>Baurhis</a:t>
            </a:r>
            <a:r>
              <a:rPr sz="2200" dirty="0"/>
              <a:t> a R. Landry (1997)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Spočívajú</a:t>
            </a:r>
            <a:r>
              <a:rPr sz="2200" dirty="0"/>
              <a:t> </a:t>
            </a:r>
            <a:r>
              <a:rPr sz="2200" dirty="0" err="1"/>
              <a:t>vo</a:t>
            </a:r>
            <a:r>
              <a:rPr sz="2200" dirty="0"/>
              <a:t> </a:t>
            </a:r>
            <a:r>
              <a:rPr sz="2200" dirty="0" err="1"/>
              <a:t>viditeľnosti</a:t>
            </a:r>
            <a:r>
              <a:rPr sz="2200" dirty="0"/>
              <a:t> a </a:t>
            </a:r>
            <a:r>
              <a:rPr sz="2200" dirty="0" err="1"/>
              <a:t>výraznosti</a:t>
            </a:r>
            <a:r>
              <a:rPr sz="2200" dirty="0"/>
              <a:t> </a:t>
            </a:r>
            <a:r>
              <a:rPr sz="2200" dirty="0" err="1"/>
              <a:t>jazykov</a:t>
            </a:r>
            <a:r>
              <a:rPr sz="2200" dirty="0"/>
              <a:t> </a:t>
            </a:r>
            <a:r>
              <a:rPr sz="2200" dirty="0" err="1"/>
              <a:t>verejných</a:t>
            </a:r>
            <a:r>
              <a:rPr sz="2200" dirty="0"/>
              <a:t> a </a:t>
            </a:r>
            <a:r>
              <a:rPr sz="2200" dirty="0" err="1"/>
              <a:t>komerčných</a:t>
            </a:r>
            <a:r>
              <a:rPr sz="2200" dirty="0"/>
              <a:t> </a:t>
            </a:r>
            <a:r>
              <a:rPr sz="2200" dirty="0" err="1"/>
              <a:t>nápisov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danom</a:t>
            </a:r>
            <a:r>
              <a:rPr sz="2200" dirty="0"/>
              <a:t> </a:t>
            </a:r>
            <a:r>
              <a:rPr sz="2200" dirty="0" err="1"/>
              <a:t>území</a:t>
            </a:r>
            <a:r>
              <a:rPr sz="2200" dirty="0"/>
              <a:t>. </a:t>
            </a:r>
          </a:p>
          <a:p>
            <a:pPr algn="just">
              <a:lnSpc>
                <a:spcPct val="100000"/>
              </a:lnSpc>
            </a:pPr>
            <a:r>
              <a:rPr sz="2200" dirty="0" err="1"/>
              <a:t>Či</a:t>
            </a:r>
            <a:r>
              <a:rPr sz="2200" dirty="0"/>
              <a:t> je </a:t>
            </a:r>
            <a:r>
              <a:rPr sz="2200" dirty="0" err="1"/>
              <a:t>jazyk</a:t>
            </a:r>
            <a:r>
              <a:rPr sz="2200" dirty="0"/>
              <a:t> </a:t>
            </a:r>
            <a:r>
              <a:rPr sz="2200" dirty="0" err="1"/>
              <a:t>určitej</a:t>
            </a:r>
            <a:r>
              <a:rPr sz="2200" dirty="0"/>
              <a:t> </a:t>
            </a:r>
            <a:r>
              <a:rPr sz="2200" dirty="0" err="1"/>
              <a:t>skupiny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danom</a:t>
            </a:r>
            <a:r>
              <a:rPr sz="2200" dirty="0"/>
              <a:t> </a:t>
            </a:r>
            <a:r>
              <a:rPr sz="2200" dirty="0" err="1"/>
              <a:t>území</a:t>
            </a:r>
            <a:r>
              <a:rPr sz="2200" dirty="0"/>
              <a:t> </a:t>
            </a:r>
            <a:r>
              <a:rPr sz="2200" dirty="0" err="1"/>
              <a:t>viditeľný</a:t>
            </a:r>
            <a:r>
              <a:rPr sz="2200" dirty="0"/>
              <a:t> a </a:t>
            </a:r>
            <a:r>
              <a:rPr sz="2200" dirty="0" err="1"/>
              <a:t>nakoľko</a:t>
            </a:r>
            <a:r>
              <a:rPr sz="2200" dirty="0"/>
              <a:t> je </a:t>
            </a:r>
            <a:r>
              <a:rPr sz="2200" dirty="0" err="1"/>
              <a:t>ako</a:t>
            </a:r>
            <a:r>
              <a:rPr sz="2200" dirty="0"/>
              <a:t> </a:t>
            </a:r>
            <a:r>
              <a:rPr sz="2200" dirty="0" err="1"/>
              <a:t>faktor</a:t>
            </a:r>
            <a:r>
              <a:rPr sz="2200" dirty="0"/>
              <a:t> </a:t>
            </a:r>
            <a:r>
              <a:rPr sz="2200" dirty="0" err="1"/>
              <a:t>významný</a:t>
            </a:r>
            <a:r>
              <a:rPr sz="2200" dirty="0"/>
              <a:t> pre </a:t>
            </a:r>
            <a:r>
              <a:rPr sz="2200" dirty="0" err="1"/>
              <a:t>vitalitu</a:t>
            </a:r>
            <a:r>
              <a:rPr sz="2200" dirty="0"/>
              <a:t> </a:t>
            </a:r>
            <a:r>
              <a:rPr sz="2200" dirty="0" err="1"/>
              <a:t>užívania</a:t>
            </a:r>
            <a:r>
              <a:rPr sz="2200" dirty="0"/>
              <a:t> </a:t>
            </a:r>
            <a:r>
              <a:rPr sz="2200" dirty="0" err="1"/>
              <a:t>vlastného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</a:t>
            </a:r>
            <a:r>
              <a:rPr sz="2200" dirty="0" err="1"/>
              <a:t>skupiny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24792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Časť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B </a:t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Výskumy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7521" indent="-237521" defTabSz="312170">
              <a:lnSpc>
                <a:spcPct val="170000"/>
              </a:lnSpc>
              <a:spcBef>
                <a:spcPts val="0"/>
              </a:spcBef>
              <a:defRPr sz="2432"/>
            </a:pPr>
            <a:r>
              <a:rPr lang="sk-SK" sz="1600" dirty="0"/>
              <a:t>pri skúmaní charakteru a zloženia jazykovej krajiny ako väčšieho územného celku sa uplatňujú zväčša kvantitatívne výskumné metódy (</a:t>
            </a:r>
            <a:r>
              <a:rPr lang="sk-SK" sz="1600" dirty="0" err="1"/>
              <a:t>Győriová</a:t>
            </a:r>
            <a:r>
              <a:rPr lang="sk-SK" sz="1600" dirty="0"/>
              <a:t> Baková 2017: 23)</a:t>
            </a:r>
          </a:p>
          <a:p>
            <a:pPr marL="237521" indent="-237521" defTabSz="312170">
              <a:lnSpc>
                <a:spcPct val="170000"/>
              </a:lnSpc>
              <a:spcBef>
                <a:spcPts val="0"/>
              </a:spcBef>
              <a:defRPr sz="2432"/>
            </a:pPr>
            <a:r>
              <a:rPr lang="sk-SK" sz="1600" dirty="0"/>
              <a:t>najčastejšie ide o počítanie výskytu jednotlivých jazykov na nápisoch na centrálnych, resp. frekventovaných územiach mesta (hlavné línie metra, frekventované ulice, pešie zóny). (</a:t>
            </a:r>
            <a:r>
              <a:rPr lang="sk-SK" sz="1600" dirty="0" err="1"/>
              <a:t>Győriová</a:t>
            </a:r>
            <a:r>
              <a:rPr lang="sk-SK" sz="1600" dirty="0"/>
              <a:t> Baková 2017: 23)</a:t>
            </a:r>
          </a:p>
          <a:p>
            <a:pPr marL="237521" indent="-237521" defTabSz="312170">
              <a:lnSpc>
                <a:spcPct val="170000"/>
              </a:lnSpc>
              <a:spcBef>
                <a:spcPts val="0"/>
              </a:spcBef>
              <a:defRPr sz="2432"/>
            </a:pPr>
            <a:r>
              <a:rPr lang="sk-SK" sz="1600" dirty="0"/>
              <a:t>Počítanie nápisov podľa jazykov je možné upresniť rozlíšením typov nápisov podľa rôznych kritérií. Pri takomto prístupe by však mal výskumník dbať o to, aby parametrizácia nezostala </a:t>
            </a:r>
            <a:r>
              <a:rPr lang="sk-SK" sz="1600" dirty="0" err="1"/>
              <a:t>rudimentálna</a:t>
            </a:r>
            <a:r>
              <a:rPr lang="sk-SK" sz="1600" dirty="0"/>
              <a:t>, t. j. klasické delenie na nápisy, za ktoré je zodpovedná nejaká verejná inštitúcia a nápisy súkromných osôb alebo spoločností, resp. iné podobné delenie. (</a:t>
            </a:r>
            <a:r>
              <a:rPr lang="sk-SK" sz="1600" dirty="0" err="1"/>
              <a:t>Győriová</a:t>
            </a:r>
            <a:r>
              <a:rPr lang="sk-SK" sz="1600" dirty="0"/>
              <a:t> Baková 2017: 23) </a:t>
            </a:r>
          </a:p>
          <a:p>
            <a:pPr marL="237521" indent="-237521" defTabSz="312170">
              <a:lnSpc>
                <a:spcPct val="170000"/>
              </a:lnSpc>
              <a:spcBef>
                <a:spcPts val="0"/>
              </a:spcBef>
              <a:defRPr sz="2432"/>
            </a:pPr>
            <a:r>
              <a:rPr lang="sk-SK" sz="1600" dirty="0"/>
              <a:t>Problematickým prvkom kvantitatívne orientovaného výskumu môže byť aj to, že sa nezohľadní viditeľnosť a výraznosť textov v jednotlivých jazykoch, pričom práve tá by mohla mať rolu pri vnímaní vitality a statusu toho ktorého jazyka. (</a:t>
            </a:r>
            <a:r>
              <a:rPr lang="sk-SK" sz="1600" dirty="0" err="1"/>
              <a:t>Győriová</a:t>
            </a:r>
            <a:r>
              <a:rPr lang="sk-SK" sz="1600" dirty="0"/>
              <a:t> Baková 2017: 23)</a:t>
            </a:r>
          </a:p>
        </p:txBody>
      </p:sp>
    </p:spTree>
    <p:extLst>
      <p:ext uri="{BB962C8B-B14F-4D97-AF65-F5344CB8AC3E}">
        <p14:creationId xmlns:p14="http://schemas.microsoft.com/office/powerpoint/2010/main" val="3932708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Výskum jazykovej krajiny väčšinou prebieha na takých územiach, ktoré spoločne obývajú rozdielne etnicko-jazykovo-kultúrne spoločenstvá.…"/>
          <p:cNvSpPr txBox="1">
            <a:spLocks noGrp="1"/>
          </p:cNvSpPr>
          <p:nvPr>
            <p:ph type="body" idx="1"/>
          </p:nvPr>
        </p:nvSpPr>
        <p:spPr>
          <a:xfrm>
            <a:off x="892969" y="496390"/>
            <a:ext cx="10406063" cy="612647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defRPr sz="2656"/>
            </a:pPr>
            <a:r>
              <a:rPr sz="2900" dirty="0" err="1"/>
              <a:t>Výskum</a:t>
            </a:r>
            <a:r>
              <a:rPr sz="2900" dirty="0"/>
              <a:t> </a:t>
            </a:r>
            <a:r>
              <a:rPr sz="2900" dirty="0" err="1"/>
              <a:t>jazykovej</a:t>
            </a:r>
            <a:r>
              <a:rPr sz="2900" dirty="0"/>
              <a:t> </a:t>
            </a:r>
            <a:r>
              <a:rPr sz="2900" dirty="0" err="1"/>
              <a:t>krajiny</a:t>
            </a:r>
            <a:r>
              <a:rPr sz="2900" dirty="0"/>
              <a:t> </a:t>
            </a:r>
            <a:r>
              <a:rPr sz="2900" dirty="0" err="1"/>
              <a:t>väčšinou</a:t>
            </a:r>
            <a:r>
              <a:rPr sz="2900" dirty="0"/>
              <a:t> </a:t>
            </a:r>
            <a:r>
              <a:rPr sz="2900" dirty="0" err="1"/>
              <a:t>prebieha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takých</a:t>
            </a:r>
            <a:r>
              <a:rPr sz="2900" dirty="0"/>
              <a:t> </a:t>
            </a:r>
            <a:r>
              <a:rPr sz="2900" dirty="0" err="1"/>
              <a:t>územiach</a:t>
            </a:r>
            <a:r>
              <a:rPr sz="2900" dirty="0"/>
              <a:t>, </a:t>
            </a:r>
            <a:r>
              <a:rPr sz="2900" dirty="0" err="1"/>
              <a:t>ktoré</a:t>
            </a:r>
            <a:r>
              <a:rPr sz="2900" dirty="0"/>
              <a:t> </a:t>
            </a:r>
            <a:r>
              <a:rPr sz="2900" dirty="0" err="1"/>
              <a:t>spoločne</a:t>
            </a:r>
            <a:r>
              <a:rPr sz="2900" dirty="0"/>
              <a:t> </a:t>
            </a:r>
            <a:r>
              <a:rPr sz="2900" dirty="0" err="1"/>
              <a:t>obývajú</a:t>
            </a:r>
            <a:r>
              <a:rPr sz="2900" dirty="0"/>
              <a:t> </a:t>
            </a:r>
            <a:r>
              <a:rPr sz="2900" dirty="0" err="1"/>
              <a:t>rozdielne</a:t>
            </a:r>
            <a:r>
              <a:rPr sz="2900" dirty="0"/>
              <a:t> </a:t>
            </a:r>
            <a:r>
              <a:rPr sz="2900" dirty="0" err="1"/>
              <a:t>etnicko-jazykovo-kultúrne</a:t>
            </a:r>
            <a:r>
              <a:rPr sz="2900" dirty="0"/>
              <a:t> </a:t>
            </a:r>
            <a:r>
              <a:rPr sz="2900" dirty="0" err="1"/>
              <a:t>spoločenstvá</a:t>
            </a:r>
            <a:r>
              <a:rPr sz="2900" dirty="0"/>
              <a:t>. </a:t>
            </a:r>
            <a:endParaRPr lang="sk-SK" sz="2900" dirty="0"/>
          </a:p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defRPr sz="2656"/>
            </a:pPr>
            <a:r>
              <a:rPr sz="2900" dirty="0"/>
              <a:t>Z </a:t>
            </a:r>
            <a:r>
              <a:rPr sz="2900" dirty="0" err="1"/>
              <a:t>hľadiska</a:t>
            </a:r>
            <a:r>
              <a:rPr sz="2900" dirty="0"/>
              <a:t> </a:t>
            </a:r>
            <a:r>
              <a:rPr sz="2900" dirty="0" err="1"/>
              <a:t>výskumu</a:t>
            </a:r>
            <a:r>
              <a:rPr sz="2900" dirty="0"/>
              <a:t> </a:t>
            </a:r>
            <a:r>
              <a:rPr sz="2900" dirty="0" err="1"/>
              <a:t>jazykovej</a:t>
            </a:r>
            <a:r>
              <a:rPr sz="2900" dirty="0"/>
              <a:t> </a:t>
            </a:r>
            <a:r>
              <a:rPr sz="2900" dirty="0" err="1"/>
              <a:t>situácie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Slovensku</a:t>
            </a:r>
            <a:r>
              <a:rPr sz="2900" dirty="0"/>
              <a:t> je </a:t>
            </a:r>
            <a:r>
              <a:rPr sz="2900" dirty="0" err="1"/>
              <a:t>zaujímavá</a:t>
            </a:r>
            <a:r>
              <a:rPr sz="2900" dirty="0"/>
              <a:t> </a:t>
            </a:r>
            <a:r>
              <a:rPr sz="2900" dirty="0" err="1"/>
              <a:t>jazyková</a:t>
            </a:r>
            <a:r>
              <a:rPr sz="2900" dirty="0"/>
              <a:t> </a:t>
            </a:r>
            <a:r>
              <a:rPr sz="2900" dirty="0" err="1"/>
              <a:t>krajina</a:t>
            </a:r>
            <a:r>
              <a:rPr sz="2900" dirty="0"/>
              <a:t> </a:t>
            </a:r>
            <a:r>
              <a:rPr sz="2900" dirty="0" err="1"/>
              <a:t>zmiešaných</a:t>
            </a:r>
            <a:r>
              <a:rPr sz="2900" dirty="0"/>
              <a:t> </a:t>
            </a:r>
            <a:r>
              <a:rPr sz="2900" dirty="0" err="1"/>
              <a:t>pohraničných</a:t>
            </a:r>
            <a:r>
              <a:rPr sz="2900" dirty="0"/>
              <a:t> </a:t>
            </a:r>
            <a:r>
              <a:rPr sz="2900" dirty="0" err="1"/>
              <a:t>oblastí</a:t>
            </a:r>
            <a:r>
              <a:rPr sz="2900" dirty="0"/>
              <a:t> (v </a:t>
            </a:r>
            <a:r>
              <a:rPr sz="2900" dirty="0" err="1"/>
              <a:t>tejto</a:t>
            </a:r>
            <a:r>
              <a:rPr sz="2900" dirty="0"/>
              <a:t> </a:t>
            </a:r>
            <a:r>
              <a:rPr sz="2900" dirty="0" err="1"/>
              <a:t>práci</a:t>
            </a:r>
            <a:r>
              <a:rPr sz="2900" dirty="0"/>
              <a:t> so </a:t>
            </a:r>
            <a:r>
              <a:rPr sz="2900" dirty="0" err="1"/>
              <a:t>zameraním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južné</a:t>
            </a:r>
            <a:r>
              <a:rPr sz="2900" dirty="0"/>
              <a:t> </a:t>
            </a:r>
            <a:r>
              <a:rPr sz="2900" dirty="0" err="1"/>
              <a:t>Slovensko</a:t>
            </a:r>
            <a:r>
              <a:rPr sz="2900" dirty="0"/>
              <a:t>, resp. </a:t>
            </a:r>
            <a:r>
              <a:rPr sz="2900" dirty="0" err="1"/>
              <a:t>Komárno</a:t>
            </a:r>
            <a:r>
              <a:rPr sz="2900" dirty="0"/>
              <a:t>.) </a:t>
            </a:r>
          </a:p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defRPr sz="2656"/>
            </a:pPr>
            <a:r>
              <a:rPr sz="2900" dirty="0"/>
              <a:t>V </a:t>
            </a:r>
            <a:r>
              <a:rPr sz="2900" dirty="0" err="1"/>
              <a:t>medzinárodnom</a:t>
            </a:r>
            <a:r>
              <a:rPr sz="2900" dirty="0"/>
              <a:t> </a:t>
            </a:r>
            <a:r>
              <a:rPr sz="2900" dirty="0" err="1"/>
              <a:t>kontexte</a:t>
            </a:r>
            <a:r>
              <a:rPr sz="2900" dirty="0"/>
              <a:t> </a:t>
            </a:r>
            <a:r>
              <a:rPr sz="2900" dirty="0" err="1"/>
              <a:t>sa</a:t>
            </a:r>
            <a:r>
              <a:rPr sz="2900" dirty="0"/>
              <a:t> </a:t>
            </a:r>
            <a:r>
              <a:rPr sz="2900" dirty="0" err="1"/>
              <a:t>skúmaním</a:t>
            </a:r>
            <a:r>
              <a:rPr sz="2900" dirty="0"/>
              <a:t> </a:t>
            </a:r>
            <a:r>
              <a:rPr sz="2900" dirty="0" err="1"/>
              <a:t>jazykovej</a:t>
            </a:r>
            <a:r>
              <a:rPr sz="2900" dirty="0"/>
              <a:t> </a:t>
            </a:r>
            <a:r>
              <a:rPr sz="2900" dirty="0" err="1"/>
              <a:t>krajiny</a:t>
            </a:r>
            <a:r>
              <a:rPr sz="2900" dirty="0"/>
              <a:t> </a:t>
            </a:r>
            <a:r>
              <a:rPr sz="2900" dirty="0" err="1"/>
              <a:t>južného</a:t>
            </a:r>
            <a:r>
              <a:rPr sz="2900" dirty="0"/>
              <a:t> </a:t>
            </a:r>
            <a:r>
              <a:rPr sz="2900" dirty="0" err="1"/>
              <a:t>Slovenska</a:t>
            </a:r>
            <a:r>
              <a:rPr sz="2900" dirty="0"/>
              <a:t> </a:t>
            </a:r>
            <a:r>
              <a:rPr sz="2900" dirty="0" err="1"/>
              <a:t>zaoberali</a:t>
            </a:r>
            <a:r>
              <a:rPr sz="2900" dirty="0"/>
              <a:t> </a:t>
            </a:r>
            <a:r>
              <a:rPr sz="2900" dirty="0" err="1"/>
              <a:t>najmä</a:t>
            </a:r>
            <a:r>
              <a:rPr sz="2900" dirty="0"/>
              <a:t> Cs. Bartha, P. </a:t>
            </a:r>
            <a:r>
              <a:rPr sz="2900" dirty="0" err="1"/>
              <a:t>Laihonen</a:t>
            </a:r>
            <a:r>
              <a:rPr sz="2900" dirty="0"/>
              <a:t>, T. P. Szabó (</a:t>
            </a:r>
            <a:r>
              <a:rPr sz="2900" dirty="0" err="1"/>
              <a:t>viď</a:t>
            </a:r>
            <a:r>
              <a:rPr sz="2900" dirty="0"/>
              <a:t>. </a:t>
            </a:r>
            <a:r>
              <a:rPr sz="2900" dirty="0" err="1"/>
              <a:t>publik</a:t>
            </a:r>
            <a:r>
              <a:rPr sz="2900" dirty="0"/>
              <a:t>. 2013</a:t>
            </a:r>
            <a:r>
              <a:rPr sz="2900" dirty="0" smtClean="0"/>
              <a:t>), </a:t>
            </a:r>
            <a:r>
              <a:rPr sz="2900" dirty="0"/>
              <a:t>ale </a:t>
            </a:r>
            <a:r>
              <a:rPr sz="2900" dirty="0" err="1"/>
              <a:t>aj</a:t>
            </a:r>
            <a:r>
              <a:rPr sz="2900" dirty="0"/>
              <a:t> M. </a:t>
            </a:r>
            <a:r>
              <a:rPr sz="2900" dirty="0" err="1"/>
              <a:t>Sloboda</a:t>
            </a:r>
            <a:r>
              <a:rPr sz="2900" dirty="0"/>
              <a:t> (2009, s. 173), </a:t>
            </a:r>
            <a:r>
              <a:rPr sz="2900" dirty="0" err="1"/>
              <a:t>ktorý</a:t>
            </a:r>
            <a:r>
              <a:rPr sz="2900" dirty="0"/>
              <a:t> </a:t>
            </a:r>
            <a:r>
              <a:rPr sz="2900" dirty="0" err="1"/>
              <a:t>dospel</a:t>
            </a:r>
            <a:r>
              <a:rPr sz="2900" dirty="0"/>
              <a:t> k </a:t>
            </a:r>
            <a:r>
              <a:rPr sz="2900" dirty="0" err="1"/>
              <a:t>záveru</a:t>
            </a:r>
            <a:r>
              <a:rPr sz="2900" dirty="0"/>
              <a:t>, </a:t>
            </a:r>
            <a:r>
              <a:rPr sz="2900" dirty="0" err="1"/>
              <a:t>že</a:t>
            </a:r>
            <a:r>
              <a:rPr sz="2900" dirty="0"/>
              <a:t> </a:t>
            </a:r>
            <a:r>
              <a:rPr sz="2900" dirty="0" err="1"/>
              <a:t>slovenská</a:t>
            </a:r>
            <a:r>
              <a:rPr sz="2900" dirty="0"/>
              <a:t> </a:t>
            </a:r>
            <a:r>
              <a:rPr sz="2900" dirty="0" err="1"/>
              <a:t>majorita</a:t>
            </a:r>
            <a:r>
              <a:rPr sz="2900" dirty="0"/>
              <a:t> </a:t>
            </a:r>
            <a:r>
              <a:rPr sz="2900" dirty="0" err="1"/>
              <a:t>sa</a:t>
            </a:r>
            <a:r>
              <a:rPr sz="2900" dirty="0"/>
              <a:t> </a:t>
            </a:r>
            <a:r>
              <a:rPr sz="2900" dirty="0" err="1"/>
              <a:t>obáva</a:t>
            </a:r>
            <a:r>
              <a:rPr sz="2900" dirty="0"/>
              <a:t> </a:t>
            </a:r>
            <a:r>
              <a:rPr sz="2900" dirty="0" err="1"/>
              <a:t>toho</a:t>
            </a:r>
            <a:r>
              <a:rPr sz="2900" dirty="0"/>
              <a:t>, </a:t>
            </a:r>
            <a:r>
              <a:rPr sz="2900" dirty="0" err="1"/>
              <a:t>že</a:t>
            </a:r>
            <a:r>
              <a:rPr sz="2900" dirty="0"/>
              <a:t> </a:t>
            </a:r>
            <a:r>
              <a:rPr sz="2900" dirty="0" err="1"/>
              <a:t>maďarská</a:t>
            </a:r>
            <a:r>
              <a:rPr sz="2900" dirty="0"/>
              <a:t> </a:t>
            </a:r>
            <a:r>
              <a:rPr sz="2900" dirty="0" err="1"/>
              <a:t>menšina</a:t>
            </a:r>
            <a:r>
              <a:rPr sz="2900" dirty="0"/>
              <a:t> </a:t>
            </a:r>
            <a:r>
              <a:rPr sz="2900" dirty="0" err="1"/>
              <a:t>nie</a:t>
            </a:r>
            <a:r>
              <a:rPr sz="2900" dirty="0"/>
              <a:t> je </a:t>
            </a:r>
            <a:r>
              <a:rPr lang="sk-SK" sz="2900" dirty="0"/>
              <a:t>lojálna</a:t>
            </a:r>
            <a:r>
              <a:rPr sz="2900" dirty="0"/>
              <a:t> </a:t>
            </a:r>
            <a:r>
              <a:rPr lang="sk-SK" sz="2900" dirty="0"/>
              <a:t>k</a:t>
            </a:r>
            <a:r>
              <a:rPr sz="2900" dirty="0"/>
              <a:t> </a:t>
            </a:r>
            <a:r>
              <a:rPr sz="2900" dirty="0" err="1"/>
              <a:t>mlad</a:t>
            </a:r>
            <a:r>
              <a:rPr lang="sk-SK" sz="2900" dirty="0"/>
              <a:t>ej</a:t>
            </a:r>
            <a:r>
              <a:rPr sz="2900" dirty="0"/>
              <a:t> </a:t>
            </a:r>
            <a:r>
              <a:rPr sz="2900" dirty="0" err="1"/>
              <a:t>Slovensk</a:t>
            </a:r>
            <a:r>
              <a:rPr lang="sk-SK" sz="2900" dirty="0"/>
              <a:t>ej </a:t>
            </a:r>
            <a:r>
              <a:rPr sz="2900" dirty="0" err="1"/>
              <a:t>republik</a:t>
            </a:r>
            <a:r>
              <a:rPr lang="sk-SK" sz="2900" dirty="0"/>
              <a:t>e</a:t>
            </a:r>
            <a:r>
              <a:rPr sz="2900" dirty="0"/>
              <a:t>, </a:t>
            </a:r>
            <a:r>
              <a:rPr sz="2900" dirty="0" err="1"/>
              <a:t>čo</a:t>
            </a:r>
            <a:r>
              <a:rPr sz="2900" dirty="0"/>
              <a:t> </a:t>
            </a:r>
            <a:r>
              <a:rPr sz="2900" dirty="0" err="1"/>
              <a:t>môže</a:t>
            </a:r>
            <a:r>
              <a:rPr sz="2900" dirty="0"/>
              <a:t> </a:t>
            </a:r>
            <a:r>
              <a:rPr sz="2900" dirty="0" err="1"/>
              <a:t>viesť</a:t>
            </a:r>
            <a:r>
              <a:rPr sz="2900" dirty="0"/>
              <a:t> k </a:t>
            </a:r>
            <a:r>
              <a:rPr sz="2900" dirty="0" err="1"/>
              <a:t>odčleneniu</a:t>
            </a:r>
            <a:r>
              <a:rPr sz="2900" dirty="0"/>
              <a:t> </a:t>
            </a:r>
            <a:r>
              <a:rPr sz="2900" dirty="0" err="1"/>
              <a:t>južných</a:t>
            </a:r>
            <a:r>
              <a:rPr sz="2900" dirty="0"/>
              <a:t> </a:t>
            </a:r>
            <a:r>
              <a:rPr sz="2900" dirty="0" err="1"/>
              <a:t>oblastí</a:t>
            </a:r>
            <a:r>
              <a:rPr sz="2900" dirty="0"/>
              <a:t> </a:t>
            </a:r>
            <a:r>
              <a:rPr sz="2900" dirty="0" err="1"/>
              <a:t>krajiny</a:t>
            </a:r>
            <a:r>
              <a:rPr sz="2900" dirty="0"/>
              <a:t>. </a:t>
            </a:r>
          </a:p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defRPr sz="2656"/>
            </a:pPr>
            <a:r>
              <a:rPr sz="2900" dirty="0" err="1"/>
              <a:t>Pri</a:t>
            </a:r>
            <a:r>
              <a:rPr sz="2900" dirty="0"/>
              <a:t> </a:t>
            </a:r>
            <a:r>
              <a:rPr sz="2900" dirty="0" err="1"/>
              <a:t>skúmaní</a:t>
            </a:r>
            <a:r>
              <a:rPr sz="2900" dirty="0"/>
              <a:t> </a:t>
            </a:r>
            <a:r>
              <a:rPr sz="2900" dirty="0" err="1"/>
              <a:t>oblasti</a:t>
            </a:r>
            <a:r>
              <a:rPr sz="2900" dirty="0"/>
              <a:t> </a:t>
            </a:r>
            <a:r>
              <a:rPr sz="2900" dirty="0" err="1"/>
              <a:t>južného</a:t>
            </a:r>
            <a:r>
              <a:rPr sz="2900" dirty="0"/>
              <a:t> </a:t>
            </a:r>
            <a:r>
              <a:rPr sz="2900" dirty="0" err="1"/>
              <a:t>Slovenska</a:t>
            </a:r>
            <a:r>
              <a:rPr sz="2900" dirty="0"/>
              <a:t> by </a:t>
            </a:r>
            <a:r>
              <a:rPr sz="2900" dirty="0" err="1"/>
              <a:t>sa</a:t>
            </a:r>
            <a:r>
              <a:rPr sz="2900" dirty="0"/>
              <a:t> </a:t>
            </a:r>
            <a:r>
              <a:rPr sz="2900" dirty="0" err="1"/>
              <a:t>nemalo</a:t>
            </a:r>
            <a:r>
              <a:rPr sz="2900" dirty="0"/>
              <a:t> </a:t>
            </a:r>
            <a:r>
              <a:rPr sz="2900" dirty="0" err="1"/>
              <a:t>zabúdať</a:t>
            </a:r>
            <a:r>
              <a:rPr sz="2900" dirty="0"/>
              <a:t> </a:t>
            </a:r>
            <a:r>
              <a:rPr sz="2900" dirty="0" err="1"/>
              <a:t>na</a:t>
            </a:r>
            <a:r>
              <a:rPr sz="2900" dirty="0"/>
              <a:t> </a:t>
            </a:r>
            <a:r>
              <a:rPr sz="2900" dirty="0" err="1"/>
              <a:t>sledovanie</a:t>
            </a:r>
            <a:r>
              <a:rPr sz="2900" dirty="0"/>
              <a:t> </a:t>
            </a:r>
            <a:r>
              <a:rPr sz="2900" dirty="0" err="1"/>
              <a:t>uplatňovania</a:t>
            </a:r>
            <a:r>
              <a:rPr sz="2900" dirty="0"/>
              <a:t> </a:t>
            </a:r>
            <a:r>
              <a:rPr sz="2900" dirty="0" err="1"/>
              <a:t>vizuálneho</a:t>
            </a:r>
            <a:r>
              <a:rPr sz="2900" dirty="0"/>
              <a:t> </a:t>
            </a:r>
            <a:r>
              <a:rPr sz="2900" dirty="0" err="1"/>
              <a:t>jazykového</a:t>
            </a:r>
            <a:r>
              <a:rPr sz="2900" dirty="0"/>
              <a:t> </a:t>
            </a:r>
            <a:r>
              <a:rPr sz="2900" dirty="0" err="1"/>
              <a:t>práva</a:t>
            </a:r>
            <a:r>
              <a:rPr sz="2900" dirty="0"/>
              <a:t> </a:t>
            </a:r>
            <a:r>
              <a:rPr sz="2900" dirty="0" err="1"/>
              <a:t>tamojších</a:t>
            </a:r>
            <a:r>
              <a:rPr sz="2900" dirty="0"/>
              <a:t> </a:t>
            </a:r>
            <a:r>
              <a:rPr sz="2900" dirty="0" err="1" smtClean="0"/>
              <a:t>obyvateľov</a:t>
            </a:r>
            <a:r>
              <a:rPr lang="hu-HU" sz="2900" dirty="0" smtClean="0"/>
              <a:t> (</a:t>
            </a:r>
            <a:r>
              <a:rPr lang="hu-HU" sz="2900" dirty="0" err="1" smtClean="0"/>
              <a:t>vi</a:t>
            </a:r>
            <a:r>
              <a:rPr lang="sk-SK" sz="2900" dirty="0" smtClean="0"/>
              <a:t>ď. L</a:t>
            </a:r>
            <a:r>
              <a:rPr lang="hu-HU" sz="2900" dirty="0" err="1" smtClean="0"/>
              <a:t>őrincz</a:t>
            </a:r>
            <a:r>
              <a:rPr lang="hu-HU" sz="2900" dirty="0" smtClean="0"/>
              <a:t> 2019 a,b)</a:t>
            </a:r>
            <a:r>
              <a:rPr sz="2900" dirty="0" smtClean="0"/>
              <a:t>. </a:t>
            </a:r>
            <a:endParaRPr lang="hu-HU" sz="2900" dirty="0" smtClean="0"/>
          </a:p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buNone/>
              <a:defRPr sz="2656"/>
            </a:pPr>
            <a:endParaRPr lang="hu-HU" sz="2900" dirty="0" smtClean="0"/>
          </a:p>
          <a:p>
            <a:pPr marL="259397" indent="-259397" defTabSz="340923">
              <a:lnSpc>
                <a:spcPct val="160000"/>
              </a:lnSpc>
              <a:spcBef>
                <a:spcPts val="0"/>
              </a:spcBef>
              <a:buNone/>
              <a:defRPr sz="2656"/>
            </a:pPr>
            <a:r>
              <a:rPr lang="hu-HU" dirty="0" smtClean="0"/>
              <a:t>	</a:t>
            </a:r>
            <a:r>
              <a:rPr lang="sk-SK" sz="1900" dirty="0" smtClean="0"/>
              <a:t>LŐRINCZ, </a:t>
            </a:r>
            <a:r>
              <a:rPr lang="sk-SK" sz="1900" dirty="0" err="1" smtClean="0"/>
              <a:t>Gábor</a:t>
            </a:r>
            <a:r>
              <a:rPr lang="sk-SK" sz="1900" dirty="0" smtClean="0"/>
              <a:t> 2019a. </a:t>
            </a:r>
            <a:r>
              <a:rPr lang="hu-HU" sz="1900" dirty="0" smtClean="0"/>
              <a:t>Egy délnyugat-szlovákiai kisváros kétnyelvű és multikulturális nyelvi tájképe a múltban és a jelenben. </a:t>
            </a:r>
            <a:r>
              <a:rPr lang="hu-HU" sz="1900" dirty="0" err="1" smtClean="0"/>
              <a:t>In</a:t>
            </a:r>
            <a:r>
              <a:rPr lang="hu-HU" sz="1900" dirty="0" smtClean="0"/>
              <a:t>: </a:t>
            </a:r>
            <a:r>
              <a:rPr lang="sk-SK" sz="1900" dirty="0" smtClean="0"/>
              <a:t>A </a:t>
            </a:r>
            <a:r>
              <a:rPr lang="sk-SK" sz="1900" dirty="0" err="1" smtClean="0"/>
              <a:t>nyelvföldrajztól</a:t>
            </a:r>
            <a:r>
              <a:rPr lang="sk-SK" sz="1900" dirty="0" smtClean="0"/>
              <a:t> </a:t>
            </a:r>
            <a:r>
              <a:rPr lang="sk-SK" sz="1900" dirty="0" err="1" smtClean="0"/>
              <a:t>a</a:t>
            </a:r>
            <a:r>
              <a:rPr lang="sk-SK" sz="1900" dirty="0" smtClean="0"/>
              <a:t> </a:t>
            </a:r>
            <a:r>
              <a:rPr lang="sk-SK" sz="1900" dirty="0" err="1" smtClean="0"/>
              <a:t>névföldrajzig</a:t>
            </a:r>
            <a:r>
              <a:rPr lang="sk-SK" sz="1900" dirty="0" smtClean="0"/>
              <a:t> X. </a:t>
            </a:r>
            <a:r>
              <a:rPr lang="sk-SK" sz="1900" dirty="0" err="1" smtClean="0"/>
              <a:t>Nevek</a:t>
            </a:r>
            <a:r>
              <a:rPr lang="sk-SK" sz="1900" dirty="0" smtClean="0"/>
              <a:t> a </a:t>
            </a:r>
            <a:r>
              <a:rPr lang="sk-SK" sz="1900" dirty="0" err="1" smtClean="0"/>
              <a:t>nyelvpolitikai</a:t>
            </a:r>
            <a:r>
              <a:rPr lang="sk-SK" sz="1900" dirty="0" smtClean="0"/>
              <a:t> </a:t>
            </a:r>
            <a:r>
              <a:rPr lang="sk-SK" sz="1900" dirty="0" err="1" smtClean="0"/>
              <a:t>küzdőtérben</a:t>
            </a:r>
            <a:r>
              <a:rPr lang="sk-SK" sz="1900" dirty="0" smtClean="0"/>
              <a:t>. </a:t>
            </a:r>
            <a:r>
              <a:rPr lang="sk-SK" sz="1900" dirty="0" err="1" smtClean="0"/>
              <a:t>Szombathely</a:t>
            </a:r>
            <a:r>
              <a:rPr lang="sk-SK" sz="1900" dirty="0" smtClean="0"/>
              <a:t>–</a:t>
            </a:r>
            <a:r>
              <a:rPr lang="sk-SK" sz="1900" dirty="0" err="1" smtClean="0"/>
              <a:t>Budapest</a:t>
            </a:r>
            <a:r>
              <a:rPr lang="sk-SK" sz="1900" dirty="0" smtClean="0"/>
              <a:t>: </a:t>
            </a:r>
            <a:r>
              <a:rPr lang="sk-SK" sz="1900" dirty="0" err="1" smtClean="0"/>
              <a:t>Savaria</a:t>
            </a:r>
            <a:r>
              <a:rPr lang="sk-SK" sz="1900" dirty="0" smtClean="0"/>
              <a:t> </a:t>
            </a:r>
            <a:r>
              <a:rPr lang="sk-SK" sz="1900" dirty="0" err="1" smtClean="0"/>
              <a:t>University</a:t>
            </a:r>
            <a:r>
              <a:rPr lang="sk-SK" sz="1900" dirty="0" smtClean="0"/>
              <a:t> Press–</a:t>
            </a:r>
            <a:r>
              <a:rPr lang="sk-SK" sz="1900" dirty="0" err="1" smtClean="0"/>
              <a:t>Magyarságkutató</a:t>
            </a:r>
            <a:r>
              <a:rPr lang="sk-SK" sz="1900" dirty="0" smtClean="0"/>
              <a:t> </a:t>
            </a:r>
            <a:r>
              <a:rPr lang="sk-SK" sz="1900" dirty="0" err="1" smtClean="0"/>
              <a:t>Intézet</a:t>
            </a:r>
            <a:r>
              <a:rPr lang="sk-SK" sz="1900" dirty="0" smtClean="0"/>
              <a:t>. 159–174 (v tlači). LŐRINCZ, </a:t>
            </a:r>
            <a:r>
              <a:rPr lang="sk-SK" sz="1900" dirty="0" err="1" smtClean="0"/>
              <a:t>Gábor</a:t>
            </a:r>
            <a:r>
              <a:rPr lang="sk-SK" sz="1900" dirty="0" smtClean="0"/>
              <a:t> 2019b. </a:t>
            </a:r>
            <a:r>
              <a:rPr lang="hu-HU" sz="1900" dirty="0" smtClean="0"/>
              <a:t>Identitásjelölő elemek egy délnyugat-szlovákiai kisváros nyelvi tájképében. </a:t>
            </a:r>
            <a:r>
              <a:rPr lang="hu-HU" sz="1900" dirty="0" err="1" smtClean="0"/>
              <a:t>Acta</a:t>
            </a:r>
            <a:r>
              <a:rPr lang="hu-HU" sz="1900" dirty="0" smtClean="0"/>
              <a:t> </a:t>
            </a:r>
            <a:r>
              <a:rPr lang="hu-HU" sz="1900" dirty="0" err="1" smtClean="0"/>
              <a:t>Universitatis</a:t>
            </a:r>
            <a:r>
              <a:rPr lang="hu-HU" sz="1900" dirty="0" smtClean="0"/>
              <a:t> de Carlo </a:t>
            </a:r>
            <a:r>
              <a:rPr lang="hu-HU" sz="1900" dirty="0" err="1" smtClean="0"/>
              <a:t>Esztrerházy</a:t>
            </a:r>
            <a:r>
              <a:rPr lang="hu-HU" sz="1900" dirty="0" smtClean="0"/>
              <a:t> </a:t>
            </a:r>
            <a:r>
              <a:rPr lang="hu-HU" sz="1900" dirty="0" err="1" smtClean="0"/>
              <a:t>nominate</a:t>
            </a:r>
            <a:r>
              <a:rPr lang="hu-HU" sz="1900" dirty="0" smtClean="0"/>
              <a:t>. </a:t>
            </a:r>
            <a:r>
              <a:rPr lang="hu-HU" sz="1900" dirty="0" err="1" smtClean="0"/>
              <a:t>Sectio</a:t>
            </a:r>
            <a:r>
              <a:rPr lang="hu-HU" sz="1900" dirty="0" smtClean="0"/>
              <a:t> </a:t>
            </a:r>
            <a:r>
              <a:rPr lang="hu-HU" sz="1900" dirty="0" err="1" smtClean="0"/>
              <a:t>Linguistica</a:t>
            </a:r>
            <a:r>
              <a:rPr lang="hu-HU" sz="1900" dirty="0" smtClean="0"/>
              <a:t> Hungarica. TOM. XLV. (v </a:t>
            </a:r>
            <a:r>
              <a:rPr lang="hu-HU" sz="1900" dirty="0" err="1" smtClean="0"/>
              <a:t>tlači</a:t>
            </a:r>
            <a:r>
              <a:rPr lang="hu-HU" sz="1900" dirty="0" smtClean="0"/>
              <a:t>).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6147714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3733" y="753532"/>
            <a:ext cx="9728200" cy="58438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200" dirty="0">
                <a:ea typeface="Calibri"/>
                <a:cs typeface="Times New Roman"/>
              </a:rPr>
              <a:t>Pojem jazyková situácia označuje komplex otázok  súvisiacich s fungovaním a dynamikou národného jazyka. Podstatným znakom uvedeného pojmu je, že prvotne narába s jazykom ako komplexom funkčných útvarov a foriem.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k-SK" sz="2200" dirty="0">
                <a:ea typeface="Calibri"/>
                <a:cs typeface="Times New Roman"/>
              </a:rPr>
              <a:t>Podľa A. Jedličku možno pod pojem jazyková situácia zahrnúť súbor otázok a javov spätých s existenciou a fungovaním jazykových útvarov v jazykovej komunikácii medzi členmi daného spoločenstva. Ide o komplexnú problematiku, v ktorej je možné vydeliť čiastkové zložky:</a:t>
            </a:r>
          </a:p>
          <a:p>
            <a:pPr marL="1439863" indent="-271463"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sk-SK" sz="2200" dirty="0">
                <a:ea typeface="Calibri"/>
                <a:cs typeface="Times New Roman"/>
              </a:rPr>
              <a:t>Jazykovú</a:t>
            </a:r>
          </a:p>
          <a:p>
            <a:pPr marL="1439863" indent="-271463"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sk-SK" sz="2200" dirty="0">
                <a:ea typeface="Calibri"/>
                <a:cs typeface="Times New Roman"/>
              </a:rPr>
              <a:t>Sociálnu</a:t>
            </a:r>
          </a:p>
          <a:p>
            <a:pPr marL="1439863" indent="-271463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sk-SK" sz="2200" dirty="0">
                <a:ea typeface="Calibri"/>
                <a:cs typeface="Times New Roman"/>
              </a:rPr>
              <a:t>Komunikatívnu</a:t>
            </a:r>
            <a:r>
              <a:rPr lang="sk-SK" sz="2200" dirty="0" smtClean="0">
                <a:ea typeface="Calibri"/>
                <a:cs typeface="Times New Roman"/>
              </a:rPr>
              <a:t>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748058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Jazyková krajina južné Slovens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000" b="1" dirty="0" err="1">
                <a:latin typeface="+mn-lt"/>
              </a:rPr>
              <a:t>Jazyková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krajina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južné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Slovensko</a:t>
            </a:r>
            <a:endParaRPr sz="4000" b="1" dirty="0">
              <a:latin typeface="+mn-lt"/>
            </a:endParaRPr>
          </a:p>
        </p:txBody>
      </p:sp>
      <p:sp>
        <p:nvSpPr>
          <p:cNvPr id="147" name="obraz jazykovej krajiny zachytila aj L. Satinská (2013) v Bratislav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96902" indent="-296902" defTabSz="390213">
              <a:lnSpc>
                <a:spcPct val="150000"/>
              </a:lnSpc>
              <a:spcBef>
                <a:spcPts val="0"/>
              </a:spcBef>
              <a:defRPr sz="3040"/>
            </a:pPr>
            <a:r>
              <a:rPr sz="2200" dirty="0" err="1"/>
              <a:t>obraz</a:t>
            </a:r>
            <a:r>
              <a:rPr sz="2200" dirty="0"/>
              <a:t> </a:t>
            </a:r>
            <a:r>
              <a:rPr sz="2200" dirty="0" err="1"/>
              <a:t>jazykovej</a:t>
            </a:r>
            <a:r>
              <a:rPr sz="2200" dirty="0"/>
              <a:t> </a:t>
            </a:r>
            <a:r>
              <a:rPr sz="2200" dirty="0" err="1"/>
              <a:t>krajiny</a:t>
            </a:r>
            <a:r>
              <a:rPr sz="2200" dirty="0"/>
              <a:t> </a:t>
            </a:r>
            <a:r>
              <a:rPr sz="2200" dirty="0" err="1"/>
              <a:t>zachytila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L. </a:t>
            </a:r>
            <a:r>
              <a:rPr sz="2200" dirty="0" err="1"/>
              <a:t>Satinská</a:t>
            </a:r>
            <a:r>
              <a:rPr sz="2200" dirty="0"/>
              <a:t> (2013) v </a:t>
            </a:r>
            <a:r>
              <a:rPr sz="2200" dirty="0" err="1"/>
              <a:t>Bratislave</a:t>
            </a:r>
            <a:r>
              <a:rPr sz="2200" dirty="0"/>
              <a:t>. </a:t>
            </a:r>
          </a:p>
          <a:p>
            <a:pPr marL="296902" indent="-296902" defTabSz="390213">
              <a:lnSpc>
                <a:spcPct val="150000"/>
              </a:lnSpc>
              <a:spcBef>
                <a:spcPts val="0"/>
              </a:spcBef>
              <a:defRPr sz="3040"/>
            </a:pPr>
            <a:r>
              <a:rPr sz="2200" dirty="0" err="1"/>
              <a:t>Zistila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niekdajšia</a:t>
            </a:r>
            <a:r>
              <a:rPr sz="2200" dirty="0"/>
              <a:t> </a:t>
            </a:r>
            <a:r>
              <a:rPr sz="2200" dirty="0" err="1"/>
              <a:t>trojjazyčnosť</a:t>
            </a:r>
            <a:r>
              <a:rPr sz="2200" dirty="0"/>
              <a:t> </a:t>
            </a:r>
            <a:r>
              <a:rPr sz="2200" dirty="0" err="1"/>
              <a:t>mesta</a:t>
            </a:r>
            <a:r>
              <a:rPr sz="2200" dirty="0"/>
              <a:t> </a:t>
            </a:r>
            <a:r>
              <a:rPr sz="2200" dirty="0" err="1"/>
              <a:t>už</a:t>
            </a:r>
            <a:r>
              <a:rPr sz="2200" dirty="0"/>
              <a:t> </a:t>
            </a:r>
            <a:r>
              <a:rPr sz="2200" dirty="0" err="1"/>
              <a:t>nie</a:t>
            </a:r>
            <a:r>
              <a:rPr sz="2200" dirty="0"/>
              <a:t> je </a:t>
            </a:r>
            <a:r>
              <a:rPr sz="2200" dirty="0" err="1"/>
              <a:t>viditeľná</a:t>
            </a:r>
            <a:r>
              <a:rPr sz="2200" dirty="0"/>
              <a:t> </a:t>
            </a:r>
            <a:r>
              <a:rPr sz="2200" dirty="0" err="1"/>
              <a:t>dokonca</a:t>
            </a:r>
            <a:r>
              <a:rPr sz="2200" dirty="0"/>
              <a:t> </a:t>
            </a:r>
            <a:r>
              <a:rPr sz="2200" dirty="0" err="1"/>
              <a:t>ani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korze</a:t>
            </a:r>
            <a:r>
              <a:rPr sz="2200" dirty="0"/>
              <a:t>. </a:t>
            </a:r>
          </a:p>
          <a:p>
            <a:pPr marL="296902" indent="-296902" defTabSz="390213">
              <a:lnSpc>
                <a:spcPct val="150000"/>
              </a:lnSpc>
              <a:spcBef>
                <a:spcPts val="0"/>
              </a:spcBef>
              <a:defRPr sz="3040"/>
            </a:pPr>
            <a:r>
              <a:rPr sz="2200" dirty="0" err="1"/>
              <a:t>Maďarčina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z </a:t>
            </a:r>
            <a:r>
              <a:rPr sz="2200" dirty="0" err="1"/>
              <a:t>verejného</a:t>
            </a:r>
            <a:r>
              <a:rPr sz="2200" dirty="0"/>
              <a:t> </a:t>
            </a:r>
            <a:r>
              <a:rPr sz="2200" dirty="0" err="1"/>
              <a:t>priestoru</a:t>
            </a:r>
            <a:r>
              <a:rPr sz="2200" dirty="0"/>
              <a:t> </a:t>
            </a:r>
            <a:r>
              <a:rPr sz="2200" dirty="0" err="1"/>
              <a:t>úplne</a:t>
            </a:r>
            <a:r>
              <a:rPr sz="2200" dirty="0"/>
              <a:t> </a:t>
            </a:r>
            <a:r>
              <a:rPr sz="2200" dirty="0" err="1"/>
              <a:t>vytratila</a:t>
            </a:r>
            <a:r>
              <a:rPr sz="2200" dirty="0"/>
              <a:t> a bola </a:t>
            </a:r>
            <a:r>
              <a:rPr sz="2200" dirty="0" err="1"/>
              <a:t>nahradená</a:t>
            </a:r>
            <a:r>
              <a:rPr sz="2200" dirty="0"/>
              <a:t> </a:t>
            </a:r>
            <a:r>
              <a:rPr sz="2200" dirty="0" err="1"/>
              <a:t>anglickými</a:t>
            </a:r>
            <a:r>
              <a:rPr sz="2200" dirty="0"/>
              <a:t> </a:t>
            </a:r>
            <a:r>
              <a:rPr sz="2200" dirty="0" err="1"/>
              <a:t>nápismi</a:t>
            </a:r>
            <a:r>
              <a:rPr sz="2200" dirty="0"/>
              <a:t>, resp. </a:t>
            </a:r>
            <a:r>
              <a:rPr sz="2200" dirty="0" err="1"/>
              <a:t>všeobecne</a:t>
            </a:r>
            <a:r>
              <a:rPr sz="2200" dirty="0"/>
              <a:t> </a:t>
            </a:r>
            <a:r>
              <a:rPr sz="2200" dirty="0" err="1"/>
              <a:t>zrozumiteľnými</a:t>
            </a:r>
            <a:r>
              <a:rPr sz="2200" dirty="0"/>
              <a:t> </a:t>
            </a:r>
            <a:r>
              <a:rPr sz="2200" dirty="0" err="1"/>
              <a:t>značkami</a:t>
            </a:r>
            <a:r>
              <a:rPr sz="2200" dirty="0"/>
              <a:t>. </a:t>
            </a:r>
          </a:p>
          <a:p>
            <a:pPr marL="296902" indent="-296902" defTabSz="390213">
              <a:lnSpc>
                <a:spcPct val="150000"/>
              </a:lnSpc>
              <a:spcBef>
                <a:spcPts val="0"/>
              </a:spcBef>
              <a:defRPr sz="3040"/>
            </a:pPr>
            <a:r>
              <a:rPr sz="2200" dirty="0"/>
              <a:t>Vo </a:t>
            </a:r>
            <a:r>
              <a:rPr sz="2200" dirty="0" err="1"/>
              <a:t>svojej</a:t>
            </a:r>
            <a:r>
              <a:rPr sz="2200" dirty="0"/>
              <a:t> </a:t>
            </a:r>
            <a:r>
              <a:rPr sz="2200" dirty="0" err="1"/>
              <a:t>štúdii</a:t>
            </a:r>
            <a:r>
              <a:rPr sz="2200" dirty="0"/>
              <a:t> </a:t>
            </a:r>
            <a:r>
              <a:rPr sz="2200" dirty="0" err="1"/>
              <a:t>podotýka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to,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obchodníci</a:t>
            </a:r>
            <a:r>
              <a:rPr sz="2200" dirty="0"/>
              <a:t> v </a:t>
            </a:r>
            <a:r>
              <a:rPr sz="2200" dirty="0" err="1"/>
              <a:t>komunikácii</a:t>
            </a:r>
            <a:r>
              <a:rPr sz="2200" dirty="0"/>
              <a:t> </a:t>
            </a:r>
            <a:r>
              <a:rPr sz="2200" dirty="0" err="1"/>
              <a:t>vychádzajú</a:t>
            </a:r>
            <a:r>
              <a:rPr sz="2200" dirty="0"/>
              <a:t> v </a:t>
            </a:r>
            <a:r>
              <a:rPr sz="2200" dirty="0" err="1"/>
              <a:t>ústrety</a:t>
            </a:r>
            <a:r>
              <a:rPr sz="2200" dirty="0"/>
              <a:t> </a:t>
            </a:r>
            <a:r>
              <a:rPr sz="2200" dirty="0" err="1"/>
              <a:t>klientom</a:t>
            </a:r>
            <a:r>
              <a:rPr sz="2200" dirty="0"/>
              <a:t>, t. j. </a:t>
            </a:r>
            <a:r>
              <a:rPr sz="2200" dirty="0" err="1"/>
              <a:t>dorozumievajú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okrem</a:t>
            </a:r>
            <a:r>
              <a:rPr sz="2200" dirty="0"/>
              <a:t> </a:t>
            </a:r>
            <a:r>
              <a:rPr sz="2200" dirty="0" err="1"/>
              <a:t>slovenčiny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v </a:t>
            </a:r>
            <a:r>
              <a:rPr sz="2200" dirty="0" err="1"/>
              <a:t>nemčine</a:t>
            </a:r>
            <a:r>
              <a:rPr sz="2200" dirty="0"/>
              <a:t> a </a:t>
            </a:r>
            <a:r>
              <a:rPr sz="2200" dirty="0" err="1"/>
              <a:t>angličtine</a:t>
            </a:r>
            <a:r>
              <a:rPr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5960310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K podobným záverom došiel aj P. Laihonen (2012, s. 45), ktorý skúmal jazykovú krajinu obcí na južnom Slovensku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200" dirty="0"/>
              <a:t>K </a:t>
            </a:r>
            <a:r>
              <a:rPr sz="2200" dirty="0" err="1"/>
              <a:t>podobným</a:t>
            </a:r>
            <a:r>
              <a:rPr sz="2200" dirty="0"/>
              <a:t> </a:t>
            </a:r>
            <a:r>
              <a:rPr sz="2200" dirty="0" err="1"/>
              <a:t>záverom</a:t>
            </a:r>
            <a:r>
              <a:rPr sz="2200" dirty="0"/>
              <a:t> </a:t>
            </a:r>
            <a:r>
              <a:rPr sz="2200" dirty="0" err="1"/>
              <a:t>došiel</a:t>
            </a:r>
            <a:r>
              <a:rPr sz="2200" dirty="0"/>
              <a:t> </a:t>
            </a:r>
            <a:r>
              <a:rPr sz="2200" dirty="0" err="1"/>
              <a:t>aj</a:t>
            </a:r>
            <a:r>
              <a:rPr sz="2200" dirty="0"/>
              <a:t> P. </a:t>
            </a:r>
            <a:r>
              <a:rPr sz="2200" dirty="0" err="1"/>
              <a:t>Laihonen</a:t>
            </a:r>
            <a:r>
              <a:rPr sz="2200" dirty="0"/>
              <a:t> (2012</a:t>
            </a:r>
            <a:r>
              <a:rPr lang="hu-HU" sz="2200" dirty="0"/>
              <a:t>:</a:t>
            </a:r>
            <a:r>
              <a:rPr sz="2200" dirty="0"/>
              <a:t> 45), </a:t>
            </a:r>
            <a:r>
              <a:rPr sz="2200" dirty="0" err="1"/>
              <a:t>ktorý</a:t>
            </a:r>
            <a:r>
              <a:rPr sz="2200" dirty="0"/>
              <a:t> </a:t>
            </a:r>
            <a:r>
              <a:rPr sz="2200" dirty="0" err="1"/>
              <a:t>skúmal</a:t>
            </a:r>
            <a:r>
              <a:rPr sz="2200" dirty="0"/>
              <a:t> </a:t>
            </a:r>
            <a:r>
              <a:rPr sz="2200" dirty="0" err="1"/>
              <a:t>jazykovú</a:t>
            </a:r>
            <a:r>
              <a:rPr sz="2200" dirty="0"/>
              <a:t> </a:t>
            </a:r>
            <a:r>
              <a:rPr sz="2200" dirty="0" err="1"/>
              <a:t>krajinu</a:t>
            </a:r>
            <a:r>
              <a:rPr sz="2200" dirty="0"/>
              <a:t> </a:t>
            </a:r>
            <a:r>
              <a:rPr sz="2200" dirty="0" err="1"/>
              <a:t>obcí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južnom</a:t>
            </a:r>
            <a:r>
              <a:rPr sz="2200" dirty="0"/>
              <a:t> </a:t>
            </a:r>
            <a:r>
              <a:rPr sz="2200" dirty="0" err="1"/>
              <a:t>Slovensku</a:t>
            </a:r>
            <a:r>
              <a:rPr sz="2200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200" dirty="0" err="1"/>
              <a:t>Zistil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prítomnosť</a:t>
            </a:r>
            <a:r>
              <a:rPr sz="2200" dirty="0"/>
              <a:t> </a:t>
            </a:r>
            <a:r>
              <a:rPr sz="2200" dirty="0" err="1"/>
              <a:t>maďarského</a:t>
            </a:r>
            <a:r>
              <a:rPr sz="2200" dirty="0"/>
              <a:t> </a:t>
            </a:r>
            <a:r>
              <a:rPr sz="2200" dirty="0" err="1"/>
              <a:t>obyvateľstva</a:t>
            </a:r>
            <a:r>
              <a:rPr sz="2200" dirty="0"/>
              <a:t> </a:t>
            </a:r>
            <a:r>
              <a:rPr sz="2200" dirty="0" err="1"/>
              <a:t>vizuálne</a:t>
            </a:r>
            <a:r>
              <a:rPr sz="2200" dirty="0"/>
              <a:t> </a:t>
            </a:r>
            <a:r>
              <a:rPr sz="2200" dirty="0" err="1"/>
              <a:t>neodráža</a:t>
            </a:r>
            <a:r>
              <a:rPr sz="2200" dirty="0"/>
              <a:t> </a:t>
            </a:r>
            <a:r>
              <a:rPr sz="2200" dirty="0" err="1"/>
              <a:t>primerane</a:t>
            </a:r>
            <a:r>
              <a:rPr sz="2200" dirty="0"/>
              <a:t> k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počtu</a:t>
            </a:r>
            <a:r>
              <a:rPr sz="2200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200" dirty="0" err="1"/>
              <a:t>Uprednostňujú</a:t>
            </a:r>
            <a:r>
              <a:rPr sz="2200" dirty="0"/>
              <a:t> </a:t>
            </a:r>
            <a:r>
              <a:rPr sz="2200" dirty="0" err="1"/>
              <a:t>sa</a:t>
            </a:r>
            <a:r>
              <a:rPr sz="2200" dirty="0"/>
              <a:t> </a:t>
            </a:r>
            <a:r>
              <a:rPr sz="2200" dirty="0" err="1"/>
              <a:t>predovšetkým</a:t>
            </a:r>
            <a:r>
              <a:rPr sz="2200" dirty="0"/>
              <a:t> </a:t>
            </a:r>
            <a:r>
              <a:rPr sz="2200" dirty="0" err="1"/>
              <a:t>slovenské</a:t>
            </a:r>
            <a:r>
              <a:rPr sz="2200" dirty="0"/>
              <a:t> </a:t>
            </a:r>
            <a:r>
              <a:rPr sz="2200" dirty="0" err="1"/>
              <a:t>nápisy</a:t>
            </a:r>
            <a:r>
              <a:rPr sz="2200" dirty="0"/>
              <a:t>, </a:t>
            </a:r>
            <a:r>
              <a:rPr sz="2200" dirty="0" err="1"/>
              <a:t>dokonca</a:t>
            </a:r>
            <a:r>
              <a:rPr sz="2200" dirty="0"/>
              <a:t> </a:t>
            </a:r>
            <a:r>
              <a:rPr sz="2200" dirty="0" err="1"/>
              <a:t>ani</a:t>
            </a:r>
            <a:r>
              <a:rPr sz="2200" dirty="0"/>
              <a:t> </a:t>
            </a:r>
            <a:r>
              <a:rPr sz="2200" dirty="0" err="1"/>
              <a:t>úradné</a:t>
            </a:r>
            <a:r>
              <a:rPr sz="2200" dirty="0"/>
              <a:t> </a:t>
            </a:r>
            <a:r>
              <a:rPr sz="2200" dirty="0" err="1"/>
              <a:t>tabule</a:t>
            </a:r>
            <a:r>
              <a:rPr sz="2200" dirty="0"/>
              <a:t> </a:t>
            </a:r>
            <a:r>
              <a:rPr sz="2200" dirty="0" err="1"/>
              <a:t>častokrát</a:t>
            </a:r>
            <a:r>
              <a:rPr sz="2200" dirty="0"/>
              <a:t> </a:t>
            </a:r>
            <a:r>
              <a:rPr sz="2200" dirty="0" err="1"/>
              <a:t>nie</a:t>
            </a:r>
            <a:r>
              <a:rPr sz="2200" dirty="0"/>
              <a:t> </a:t>
            </a:r>
            <a:r>
              <a:rPr sz="2200" dirty="0" err="1"/>
              <a:t>sú</a:t>
            </a:r>
            <a:r>
              <a:rPr sz="2200" dirty="0"/>
              <a:t> </a:t>
            </a:r>
            <a:r>
              <a:rPr sz="2200" dirty="0" err="1"/>
              <a:t>viditeľné</a:t>
            </a:r>
            <a:r>
              <a:rPr sz="2200" dirty="0"/>
              <a:t> v </a:t>
            </a:r>
            <a:r>
              <a:rPr sz="2200" dirty="0" err="1"/>
              <a:t>jazyku</a:t>
            </a:r>
            <a:r>
              <a:rPr sz="2200" dirty="0"/>
              <a:t> </a:t>
            </a:r>
            <a:r>
              <a:rPr sz="2200" dirty="0" err="1"/>
              <a:t>národnostnej</a:t>
            </a:r>
            <a:r>
              <a:rPr sz="2200" dirty="0"/>
              <a:t> </a:t>
            </a:r>
            <a:r>
              <a:rPr sz="2200" dirty="0" err="1"/>
              <a:t>menšiny</a:t>
            </a:r>
            <a:r>
              <a:rPr sz="2200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200" dirty="0"/>
              <a:t>P. </a:t>
            </a:r>
            <a:r>
              <a:rPr sz="2200" dirty="0" err="1"/>
              <a:t>Laihonen</a:t>
            </a:r>
            <a:r>
              <a:rPr sz="2200" dirty="0"/>
              <a:t> v </a:t>
            </a:r>
            <a:r>
              <a:rPr sz="2200" dirty="0" err="1"/>
              <a:t>závere</a:t>
            </a:r>
            <a:r>
              <a:rPr sz="2200" dirty="0"/>
              <a:t> </a:t>
            </a:r>
            <a:r>
              <a:rPr sz="2200" dirty="0" err="1"/>
              <a:t>konštatuje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nepociťuje</a:t>
            </a:r>
            <a:r>
              <a:rPr sz="2200" dirty="0"/>
              <a:t> </a:t>
            </a:r>
            <a:r>
              <a:rPr sz="2200" dirty="0" err="1"/>
              <a:t>ohrozenie</a:t>
            </a:r>
            <a:r>
              <a:rPr sz="2200" dirty="0"/>
              <a:t> </a:t>
            </a:r>
            <a:r>
              <a:rPr sz="2200" dirty="0" err="1"/>
              <a:t>štátneho</a:t>
            </a:r>
            <a:r>
              <a:rPr sz="2200" dirty="0"/>
              <a:t> </a:t>
            </a:r>
            <a:r>
              <a:rPr sz="2200" dirty="0" err="1"/>
              <a:t>jazyka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tomto</a:t>
            </a:r>
            <a:r>
              <a:rPr sz="2200" dirty="0"/>
              <a:t> </a:t>
            </a:r>
            <a:r>
              <a:rPr sz="2200" dirty="0" err="1"/>
              <a:t>území</a:t>
            </a:r>
            <a:r>
              <a:rPr sz="2200" dirty="0"/>
              <a:t>, </a:t>
            </a:r>
            <a:r>
              <a:rPr sz="2200" dirty="0" err="1"/>
              <a:t>naopak</a:t>
            </a:r>
            <a:r>
              <a:rPr sz="2200" dirty="0"/>
              <a:t>, </a:t>
            </a:r>
            <a:r>
              <a:rPr sz="2200" dirty="0" err="1"/>
              <a:t>cíti</a:t>
            </a:r>
            <a:r>
              <a:rPr sz="2200" dirty="0"/>
              <a:t> </a:t>
            </a:r>
            <a:r>
              <a:rPr sz="2200" dirty="0" err="1"/>
              <a:t>potrebu</a:t>
            </a:r>
            <a:r>
              <a:rPr sz="2200" dirty="0"/>
              <a:t> </a:t>
            </a:r>
            <a:r>
              <a:rPr sz="2200" dirty="0" err="1"/>
              <a:t>zákonom</a:t>
            </a:r>
            <a:r>
              <a:rPr sz="2200" dirty="0"/>
              <a:t> </a:t>
            </a:r>
            <a:r>
              <a:rPr sz="2200" dirty="0" err="1"/>
              <a:t>zabezpečeného</a:t>
            </a:r>
            <a:r>
              <a:rPr sz="2200" dirty="0"/>
              <a:t> </a:t>
            </a:r>
            <a:r>
              <a:rPr sz="2200" dirty="0" err="1"/>
              <a:t>uľahčenia</a:t>
            </a:r>
            <a:r>
              <a:rPr sz="2200" dirty="0"/>
              <a:t> </a:t>
            </a:r>
            <a:r>
              <a:rPr sz="2200" dirty="0" err="1"/>
              <a:t>používania</a:t>
            </a:r>
            <a:r>
              <a:rPr sz="2200" dirty="0"/>
              <a:t> </a:t>
            </a:r>
            <a:r>
              <a:rPr sz="2200" dirty="0" err="1"/>
              <a:t>nápisov</a:t>
            </a:r>
            <a:r>
              <a:rPr sz="2200" dirty="0"/>
              <a:t> v </a:t>
            </a:r>
            <a:r>
              <a:rPr sz="2200" dirty="0" err="1"/>
              <a:t>jazyku</a:t>
            </a:r>
            <a:r>
              <a:rPr sz="2200" dirty="0"/>
              <a:t> </a:t>
            </a:r>
            <a:r>
              <a:rPr sz="2200" dirty="0" err="1"/>
              <a:t>menšín</a:t>
            </a:r>
            <a:r>
              <a:rPr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90429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azyková krajina Komárn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65568">
              <a:defRPr sz="7119"/>
            </a:pPr>
            <a:r>
              <a:rPr sz="4000" b="1" dirty="0" err="1">
                <a:latin typeface="+mn-lt"/>
              </a:rPr>
              <a:t>Jazyková</a:t>
            </a:r>
            <a:r>
              <a:rPr sz="4000" b="1" dirty="0">
                <a:latin typeface="+mn-lt"/>
              </a:rPr>
              <a:t> </a:t>
            </a:r>
            <a:r>
              <a:rPr sz="4000" b="1" dirty="0" err="1">
                <a:latin typeface="+mn-lt"/>
              </a:rPr>
              <a:t>krajina</a:t>
            </a:r>
            <a:r>
              <a:rPr sz="4000" b="1" dirty="0">
                <a:latin typeface="+mn-lt"/>
              </a:rPr>
              <a:t> </a:t>
            </a:r>
            <a:r>
              <a:rPr sz="4000" b="1" dirty="0" err="1" smtClean="0">
                <a:latin typeface="+mn-lt"/>
              </a:rPr>
              <a:t>Komárna</a:t>
            </a:r>
            <a:r>
              <a:rPr lang="sk-SK" sz="4000" b="1" dirty="0" smtClean="0">
                <a:latin typeface="+mn-lt"/>
              </a:rPr>
              <a:t> </a:t>
            </a:r>
            <a:r>
              <a:rPr sz="1800" dirty="0" smtClean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Győriová</a:t>
            </a:r>
            <a:r>
              <a:rPr lang="hu-HU" sz="1800" dirty="0">
                <a:latin typeface="+mn-lt"/>
              </a:rPr>
              <a:t> </a:t>
            </a:r>
            <a:r>
              <a:rPr lang="hu-HU" sz="1800" dirty="0" err="1">
                <a:latin typeface="+mn-lt"/>
              </a:rPr>
              <a:t>Baková</a:t>
            </a:r>
            <a:r>
              <a:rPr lang="hu-HU" sz="1800" dirty="0">
                <a:latin typeface="+mn-lt"/>
              </a:rPr>
              <a:t> 2017: </a:t>
            </a:r>
            <a:r>
              <a:rPr sz="1800" dirty="0">
                <a:latin typeface="+mn-lt"/>
              </a:rPr>
              <a:t>54 </a:t>
            </a:r>
            <a:r>
              <a:rPr lang="sk-SK" sz="1800" dirty="0">
                <a:latin typeface="+mn-lt"/>
              </a:rPr>
              <a:t>–</a:t>
            </a:r>
            <a:r>
              <a:rPr sz="1800" dirty="0">
                <a:latin typeface="+mn-lt"/>
              </a:rPr>
              <a:t> 58)</a:t>
            </a:r>
          </a:p>
        </p:txBody>
      </p:sp>
      <p:sp>
        <p:nvSpPr>
          <p:cNvPr id="152" name="Skúmanie jazykovej krajiny nesporne slúži na dokreslenie celkovej jazykovej situácie mesta. Prostredníctvom zobrazených nápisov získavame vizuálne informácie o obyvateľstve, o národnostnom, resp. jazykovom zložení danej oblasti, ale v neposlednom rade aj o jazykovej politik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0026" indent="-300026" defTabSz="394320">
              <a:lnSpc>
                <a:spcPct val="160000"/>
              </a:lnSpc>
              <a:spcBef>
                <a:spcPts val="0"/>
              </a:spcBef>
              <a:defRPr sz="3072"/>
            </a:pPr>
            <a:r>
              <a:rPr dirty="0" err="1"/>
              <a:t>Skúmanie</a:t>
            </a:r>
            <a:r>
              <a:rPr dirty="0"/>
              <a:t> </a:t>
            </a:r>
            <a:r>
              <a:rPr dirty="0" err="1"/>
              <a:t>jazykovej</a:t>
            </a:r>
            <a:r>
              <a:rPr dirty="0"/>
              <a:t> </a:t>
            </a:r>
            <a:r>
              <a:rPr dirty="0" err="1"/>
              <a:t>krajiny</a:t>
            </a:r>
            <a:r>
              <a:rPr dirty="0"/>
              <a:t> </a:t>
            </a:r>
            <a:r>
              <a:rPr dirty="0" err="1"/>
              <a:t>nesporne</a:t>
            </a:r>
            <a:r>
              <a:rPr dirty="0"/>
              <a:t> </a:t>
            </a:r>
            <a:r>
              <a:rPr dirty="0" err="1"/>
              <a:t>slúži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dokreslenie</a:t>
            </a:r>
            <a:r>
              <a:rPr dirty="0"/>
              <a:t> </a:t>
            </a:r>
            <a:r>
              <a:rPr dirty="0" err="1"/>
              <a:t>celkovej</a:t>
            </a:r>
            <a:r>
              <a:rPr dirty="0"/>
              <a:t> </a:t>
            </a:r>
            <a:r>
              <a:rPr dirty="0" err="1"/>
              <a:t>jazykovej</a:t>
            </a:r>
            <a:r>
              <a:rPr dirty="0"/>
              <a:t> </a:t>
            </a:r>
            <a:r>
              <a:rPr dirty="0" err="1"/>
              <a:t>situácie</a:t>
            </a:r>
            <a:r>
              <a:rPr dirty="0"/>
              <a:t> </a:t>
            </a:r>
            <a:r>
              <a:rPr dirty="0" err="1"/>
              <a:t>mesta</a:t>
            </a:r>
            <a:r>
              <a:rPr dirty="0"/>
              <a:t>. </a:t>
            </a:r>
            <a:r>
              <a:rPr dirty="0" err="1"/>
              <a:t>Prostredníctvom</a:t>
            </a:r>
            <a:r>
              <a:rPr dirty="0"/>
              <a:t> </a:t>
            </a:r>
            <a:r>
              <a:rPr dirty="0" err="1"/>
              <a:t>zobrazených</a:t>
            </a:r>
            <a:r>
              <a:rPr dirty="0"/>
              <a:t> </a:t>
            </a:r>
            <a:r>
              <a:rPr dirty="0" err="1"/>
              <a:t>nápisov</a:t>
            </a:r>
            <a:r>
              <a:rPr dirty="0"/>
              <a:t> </a:t>
            </a:r>
            <a:r>
              <a:rPr dirty="0" err="1"/>
              <a:t>získavame</a:t>
            </a:r>
            <a:r>
              <a:rPr dirty="0"/>
              <a:t> </a:t>
            </a:r>
            <a:r>
              <a:rPr dirty="0" err="1"/>
              <a:t>vizuálne</a:t>
            </a:r>
            <a:r>
              <a:rPr dirty="0"/>
              <a:t> </a:t>
            </a:r>
            <a:r>
              <a:rPr dirty="0" err="1"/>
              <a:t>informácie</a:t>
            </a:r>
            <a:r>
              <a:rPr dirty="0"/>
              <a:t> o </a:t>
            </a:r>
            <a:r>
              <a:rPr dirty="0" err="1"/>
              <a:t>obyvateľstve</a:t>
            </a:r>
            <a:r>
              <a:rPr dirty="0"/>
              <a:t>, o </a:t>
            </a:r>
            <a:r>
              <a:rPr dirty="0" err="1"/>
              <a:t>národnostnom</a:t>
            </a:r>
            <a:r>
              <a:rPr dirty="0"/>
              <a:t>, resp. </a:t>
            </a:r>
            <a:r>
              <a:rPr dirty="0" err="1"/>
              <a:t>jazykovom</a:t>
            </a:r>
            <a:r>
              <a:rPr dirty="0"/>
              <a:t> </a:t>
            </a:r>
            <a:r>
              <a:rPr dirty="0" err="1"/>
              <a:t>zložení</a:t>
            </a:r>
            <a:r>
              <a:rPr dirty="0"/>
              <a:t> </a:t>
            </a:r>
            <a:r>
              <a:rPr dirty="0" err="1"/>
              <a:t>danej</a:t>
            </a:r>
            <a:r>
              <a:rPr dirty="0"/>
              <a:t> </a:t>
            </a:r>
            <a:r>
              <a:rPr dirty="0" err="1"/>
              <a:t>oblasti</a:t>
            </a:r>
            <a:r>
              <a:rPr dirty="0"/>
              <a:t>, ale v </a:t>
            </a:r>
            <a:r>
              <a:rPr dirty="0" err="1"/>
              <a:t>neposlednom</a:t>
            </a:r>
            <a:r>
              <a:rPr dirty="0"/>
              <a:t> </a:t>
            </a:r>
            <a:r>
              <a:rPr dirty="0" err="1"/>
              <a:t>rade</a:t>
            </a:r>
            <a:r>
              <a:rPr dirty="0"/>
              <a:t> </a:t>
            </a:r>
            <a:r>
              <a:rPr dirty="0" err="1"/>
              <a:t>aj</a:t>
            </a:r>
            <a:r>
              <a:rPr dirty="0"/>
              <a:t> o </a:t>
            </a:r>
            <a:r>
              <a:rPr dirty="0" err="1"/>
              <a:t>jazykovej</a:t>
            </a:r>
            <a:r>
              <a:rPr dirty="0"/>
              <a:t> </a:t>
            </a:r>
            <a:r>
              <a:rPr dirty="0" err="1"/>
              <a:t>politike</a:t>
            </a:r>
            <a:r>
              <a:rPr dirty="0"/>
              <a:t>.</a:t>
            </a:r>
          </a:p>
          <a:p>
            <a:pPr marL="300026" indent="-300026" defTabSz="394320">
              <a:lnSpc>
                <a:spcPct val="160000"/>
              </a:lnSpc>
              <a:spcBef>
                <a:spcPts val="0"/>
              </a:spcBef>
              <a:defRPr sz="3072"/>
            </a:pPr>
            <a:r>
              <a:rPr dirty="0"/>
              <a:t>V </a:t>
            </a:r>
            <a:r>
              <a:rPr dirty="0" err="1"/>
              <a:t>Komárne</a:t>
            </a:r>
            <a:r>
              <a:rPr dirty="0"/>
              <a:t> </a:t>
            </a:r>
            <a:r>
              <a:rPr dirty="0" err="1"/>
              <a:t>pôsobia</a:t>
            </a:r>
            <a:r>
              <a:rPr dirty="0"/>
              <a:t> </a:t>
            </a:r>
            <a:r>
              <a:rPr dirty="0" err="1"/>
              <a:t>občianske</a:t>
            </a:r>
            <a:r>
              <a:rPr dirty="0"/>
              <a:t> </a:t>
            </a:r>
            <a:r>
              <a:rPr dirty="0" err="1"/>
              <a:t>iniciatívy</a:t>
            </a:r>
            <a:r>
              <a:rPr dirty="0"/>
              <a:t> (</a:t>
            </a:r>
            <a:r>
              <a:rPr dirty="0" err="1"/>
              <a:t>porov</a:t>
            </a:r>
            <a:r>
              <a:rPr dirty="0"/>
              <a:t>.  </a:t>
            </a:r>
            <a:r>
              <a:rPr dirty="0" err="1"/>
              <a:t>Horony</a:t>
            </a:r>
            <a:r>
              <a:rPr dirty="0"/>
              <a:t>, </a:t>
            </a:r>
            <a:r>
              <a:rPr dirty="0" err="1"/>
              <a:t>Orosz</a:t>
            </a:r>
            <a:r>
              <a:rPr dirty="0"/>
              <a:t> a </a:t>
            </a:r>
            <a:r>
              <a:rPr dirty="0" err="1"/>
              <a:t>Szalay</a:t>
            </a:r>
            <a:r>
              <a:rPr dirty="0"/>
              <a:t>,  2012, s. 124),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napr</a:t>
            </a:r>
            <a:r>
              <a:rPr dirty="0"/>
              <a:t>. </a:t>
            </a:r>
            <a:r>
              <a:rPr i="1" dirty="0"/>
              <a:t>Za </a:t>
            </a:r>
            <a:r>
              <a:rPr i="1" dirty="0" err="1"/>
              <a:t>lepšie</a:t>
            </a:r>
            <a:r>
              <a:rPr i="1" dirty="0"/>
              <a:t> </a:t>
            </a:r>
            <a:r>
              <a:rPr i="1" dirty="0" err="1"/>
              <a:t>Komárno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dosiahlo</a:t>
            </a:r>
            <a:r>
              <a:rPr dirty="0"/>
              <a:t> </a:t>
            </a:r>
            <a:r>
              <a:rPr dirty="0" err="1"/>
              <a:t>vrátenie</a:t>
            </a:r>
            <a:r>
              <a:rPr dirty="0"/>
              <a:t> </a:t>
            </a:r>
            <a:r>
              <a:rPr dirty="0" err="1"/>
              <a:t>maďarského</a:t>
            </a:r>
            <a:r>
              <a:rPr dirty="0"/>
              <a:t> </a:t>
            </a:r>
            <a:r>
              <a:rPr dirty="0" err="1"/>
              <a:t>názvu</a:t>
            </a:r>
            <a:r>
              <a:rPr dirty="0"/>
              <a:t> </a:t>
            </a:r>
            <a:r>
              <a:rPr dirty="0" err="1"/>
              <a:t>komárňanskej</a:t>
            </a:r>
            <a:r>
              <a:rPr dirty="0"/>
              <a:t> </a:t>
            </a:r>
            <a:r>
              <a:rPr dirty="0" err="1"/>
              <a:t>nemocnici</a:t>
            </a:r>
            <a:r>
              <a:rPr dirty="0"/>
              <a:t> </a:t>
            </a:r>
            <a:r>
              <a:rPr dirty="0" err="1"/>
              <a:t>alebo</a:t>
            </a:r>
            <a:r>
              <a:rPr dirty="0"/>
              <a:t> </a:t>
            </a:r>
            <a:r>
              <a:rPr i="1" dirty="0"/>
              <a:t>Si </a:t>
            </a:r>
            <a:r>
              <a:rPr i="1" dirty="0" err="1"/>
              <a:t>dôležitý</a:t>
            </a:r>
            <a:r>
              <a:rPr i="1" dirty="0"/>
              <a:t>!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dosiahlo</a:t>
            </a:r>
            <a:r>
              <a:rPr dirty="0"/>
              <a:t> </a:t>
            </a:r>
            <a:r>
              <a:rPr dirty="0" err="1"/>
              <a:t>dvojjazyčné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 v </a:t>
            </a:r>
            <a:r>
              <a:rPr dirty="0" err="1"/>
              <a:t>predajni</a:t>
            </a:r>
            <a:r>
              <a:rPr dirty="0"/>
              <a:t> </a:t>
            </a:r>
            <a:r>
              <a:rPr dirty="0" err="1"/>
              <a:t>hypermarketu</a:t>
            </a:r>
            <a:r>
              <a:rPr dirty="0"/>
              <a:t> Tesco </a:t>
            </a:r>
            <a:r>
              <a:rPr lang="sk-SK" dirty="0"/>
              <a:t>–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tomto</a:t>
            </a:r>
            <a:r>
              <a:rPr dirty="0"/>
              <a:t> </a:t>
            </a:r>
            <a:r>
              <a:rPr dirty="0" err="1"/>
              <a:t>mieste</a:t>
            </a:r>
            <a:r>
              <a:rPr dirty="0"/>
              <a:t> </a:t>
            </a:r>
            <a:r>
              <a:rPr dirty="0" err="1"/>
              <a:t>treba</a:t>
            </a:r>
            <a:r>
              <a:rPr dirty="0"/>
              <a:t> </a:t>
            </a:r>
            <a:r>
              <a:rPr dirty="0" err="1"/>
              <a:t>podotknúť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dvojjazyčné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 </a:t>
            </a:r>
            <a:r>
              <a:rPr dirty="0" err="1"/>
              <a:t>fungujú</a:t>
            </a:r>
            <a:r>
              <a:rPr dirty="0"/>
              <a:t> </a:t>
            </a:r>
            <a:r>
              <a:rPr dirty="0" err="1"/>
              <a:t>aj</a:t>
            </a:r>
            <a:r>
              <a:rPr dirty="0"/>
              <a:t> v </a:t>
            </a:r>
            <a:r>
              <a:rPr dirty="0" err="1"/>
              <a:t>predajni</a:t>
            </a:r>
            <a:r>
              <a:rPr dirty="0"/>
              <a:t> v </a:t>
            </a:r>
            <a:r>
              <a:rPr dirty="0" err="1"/>
              <a:t>maďarskom</a:t>
            </a:r>
            <a:r>
              <a:rPr dirty="0"/>
              <a:t> </a:t>
            </a:r>
            <a:r>
              <a:rPr dirty="0" err="1" smtClean="0"/>
              <a:t>Komárome</a:t>
            </a:r>
            <a:r>
              <a:rPr lang="hu-HU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03929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V uplynulých rokoch sa v meste konalo niekoľko, väčšinou civilných akcií za dosiahnutie dvojjazyčnosti v meste:…"/>
          <p:cNvSpPr txBox="1">
            <a:spLocks noGrp="1"/>
          </p:cNvSpPr>
          <p:nvPr>
            <p:ph type="body" idx="1"/>
          </p:nvPr>
        </p:nvSpPr>
        <p:spPr>
          <a:xfrm>
            <a:off x="892969" y="635001"/>
            <a:ext cx="10406063" cy="53300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40923">
              <a:lnSpc>
                <a:spcPct val="170000"/>
              </a:lnSpc>
              <a:spcBef>
                <a:spcPts val="0"/>
              </a:spcBef>
              <a:buNone/>
              <a:defRPr sz="2656" b="1"/>
            </a:pPr>
            <a:r>
              <a:rPr dirty="0"/>
              <a:t>V </a:t>
            </a:r>
            <a:r>
              <a:rPr dirty="0" err="1"/>
              <a:t>uplynulých</a:t>
            </a:r>
            <a:r>
              <a:rPr dirty="0"/>
              <a:t> </a:t>
            </a:r>
            <a:r>
              <a:rPr dirty="0" err="1"/>
              <a:t>rokoch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v </a:t>
            </a:r>
            <a:r>
              <a:rPr dirty="0" err="1"/>
              <a:t>meste</a:t>
            </a:r>
            <a:r>
              <a:rPr dirty="0"/>
              <a:t> </a:t>
            </a:r>
            <a:r>
              <a:rPr dirty="0" err="1"/>
              <a:t>konalo</a:t>
            </a:r>
            <a:r>
              <a:rPr dirty="0"/>
              <a:t> </a:t>
            </a:r>
            <a:r>
              <a:rPr dirty="0" err="1"/>
              <a:t>niekoľko</a:t>
            </a:r>
            <a:r>
              <a:rPr dirty="0"/>
              <a:t>, </a:t>
            </a:r>
            <a:r>
              <a:rPr dirty="0" err="1"/>
              <a:t>väčšinou</a:t>
            </a:r>
            <a:r>
              <a:rPr dirty="0"/>
              <a:t> </a:t>
            </a:r>
            <a:r>
              <a:rPr dirty="0" err="1"/>
              <a:t>civilných</a:t>
            </a:r>
            <a:r>
              <a:rPr dirty="0"/>
              <a:t> </a:t>
            </a:r>
            <a:r>
              <a:rPr dirty="0" err="1"/>
              <a:t>akcií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dosiahnutie</a:t>
            </a:r>
            <a:r>
              <a:rPr dirty="0"/>
              <a:t> </a:t>
            </a:r>
            <a:r>
              <a:rPr dirty="0" err="1"/>
              <a:t>dvojjazyčnosti</a:t>
            </a:r>
            <a:r>
              <a:rPr dirty="0"/>
              <a:t> v </a:t>
            </a:r>
            <a:r>
              <a:rPr dirty="0" err="1"/>
              <a:t>meste</a:t>
            </a:r>
            <a:r>
              <a:rPr dirty="0"/>
              <a:t>:</a:t>
            </a:r>
          </a:p>
          <a:p>
            <a:pPr marL="259397" indent="-259397" defTabSz="340923">
              <a:lnSpc>
                <a:spcPct val="170000"/>
              </a:lnSpc>
              <a:spcBef>
                <a:spcPts val="0"/>
              </a:spcBef>
              <a:defRPr sz="2656"/>
            </a:pPr>
            <a:r>
              <a:rPr dirty="0" err="1"/>
              <a:t>máj</a:t>
            </a:r>
            <a:r>
              <a:rPr dirty="0"/>
              <a:t> 2011 </a:t>
            </a:r>
            <a:r>
              <a:rPr lang="sk-SK" dirty="0"/>
              <a:t>–</a:t>
            </a:r>
            <a:r>
              <a:rPr dirty="0"/>
              <a:t> </a:t>
            </a:r>
            <a:r>
              <a:rPr dirty="0" err="1"/>
              <a:t>žiadali</a:t>
            </a:r>
            <a:r>
              <a:rPr dirty="0"/>
              <a:t>, aby bola </a:t>
            </a:r>
            <a:r>
              <a:rPr dirty="0" err="1"/>
              <a:t>tabuľa</a:t>
            </a:r>
            <a:r>
              <a:rPr dirty="0"/>
              <a:t> s </a:t>
            </a:r>
            <a:r>
              <a:rPr dirty="0" err="1"/>
              <a:t>názvom</a:t>
            </a:r>
            <a:r>
              <a:rPr dirty="0"/>
              <a:t> </a:t>
            </a:r>
            <a:r>
              <a:rPr dirty="0" err="1"/>
              <a:t>nemocnice</a:t>
            </a:r>
            <a:r>
              <a:rPr dirty="0"/>
              <a:t> </a:t>
            </a:r>
            <a:r>
              <a:rPr dirty="0" err="1"/>
              <a:t>opäť</a:t>
            </a:r>
            <a:r>
              <a:rPr dirty="0"/>
              <a:t> </a:t>
            </a:r>
            <a:r>
              <a:rPr dirty="0" err="1"/>
              <a:t>aj</a:t>
            </a:r>
            <a:r>
              <a:rPr dirty="0"/>
              <a:t> v </a:t>
            </a:r>
            <a:r>
              <a:rPr dirty="0" err="1"/>
              <a:t>maďarčine</a:t>
            </a:r>
            <a:r>
              <a:rPr dirty="0"/>
              <a:t>, </a:t>
            </a:r>
            <a:r>
              <a:rPr dirty="0" err="1"/>
              <a:t>odvtedy</a:t>
            </a:r>
            <a:r>
              <a:rPr dirty="0"/>
              <a:t> </a:t>
            </a:r>
            <a:r>
              <a:rPr dirty="0" err="1"/>
              <a:t>nemocnica</a:t>
            </a:r>
            <a:r>
              <a:rPr dirty="0"/>
              <a:t> </a:t>
            </a:r>
            <a:r>
              <a:rPr dirty="0" err="1"/>
              <a:t>dôsledne</a:t>
            </a:r>
            <a:r>
              <a:rPr dirty="0"/>
              <a:t> </a:t>
            </a:r>
            <a:r>
              <a:rPr dirty="0" err="1"/>
              <a:t>dbá</a:t>
            </a:r>
            <a:r>
              <a:rPr dirty="0"/>
              <a:t> o </a:t>
            </a:r>
            <a:r>
              <a:rPr dirty="0" err="1"/>
              <a:t>svoju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;</a:t>
            </a:r>
          </a:p>
          <a:p>
            <a:pPr marL="259397" indent="-259397" defTabSz="340923">
              <a:lnSpc>
                <a:spcPct val="170000"/>
              </a:lnSpc>
              <a:spcBef>
                <a:spcPts val="0"/>
              </a:spcBef>
              <a:defRPr sz="2656"/>
            </a:pPr>
            <a:r>
              <a:rPr dirty="0" err="1"/>
              <a:t>jún</a:t>
            </a:r>
            <a:r>
              <a:rPr dirty="0"/>
              <a:t> 2011 </a:t>
            </a:r>
            <a:r>
              <a:rPr lang="sk-SK" dirty="0"/>
              <a:t>–</a:t>
            </a:r>
            <a:r>
              <a:rPr dirty="0"/>
              <a:t> v celom </a:t>
            </a:r>
            <a:r>
              <a:rPr dirty="0" err="1"/>
              <a:t>meste</a:t>
            </a:r>
            <a:r>
              <a:rPr dirty="0"/>
              <a:t>, </a:t>
            </a:r>
            <a:r>
              <a:rPr dirty="0" err="1"/>
              <a:t>najmä</a:t>
            </a:r>
            <a:r>
              <a:rPr dirty="0"/>
              <a:t> </a:t>
            </a:r>
            <a:r>
              <a:rPr dirty="0" err="1"/>
              <a:t>však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obchody</a:t>
            </a:r>
            <a:r>
              <a:rPr dirty="0"/>
              <a:t> a </a:t>
            </a:r>
            <a:r>
              <a:rPr dirty="0" err="1"/>
              <a:t>pohostinstvá</a:t>
            </a:r>
            <a:r>
              <a:rPr dirty="0"/>
              <a:t> </a:t>
            </a:r>
            <a:r>
              <a:rPr dirty="0" err="1"/>
              <a:t>komunikujúce</a:t>
            </a:r>
            <a:r>
              <a:rPr dirty="0"/>
              <a:t> </a:t>
            </a:r>
            <a:r>
              <a:rPr dirty="0" err="1"/>
              <a:t>len</a:t>
            </a:r>
            <a:r>
              <a:rPr dirty="0"/>
              <a:t> v </a:t>
            </a:r>
            <a:r>
              <a:rPr dirty="0" err="1"/>
              <a:t>slovenčine</a:t>
            </a:r>
            <a:r>
              <a:rPr dirty="0"/>
              <a:t>,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rozlepili</a:t>
            </a:r>
            <a:r>
              <a:rPr dirty="0"/>
              <a:t> </a:t>
            </a:r>
            <a:r>
              <a:rPr dirty="0" err="1"/>
              <a:t>nálepky</a:t>
            </a:r>
            <a:r>
              <a:rPr dirty="0"/>
              <a:t> </a:t>
            </a:r>
            <a:r>
              <a:rPr dirty="0" err="1"/>
              <a:t>apelujúce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maďarské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;</a:t>
            </a:r>
          </a:p>
          <a:p>
            <a:pPr marL="259397" indent="-259397" defTabSz="340923">
              <a:lnSpc>
                <a:spcPct val="170000"/>
              </a:lnSpc>
              <a:spcBef>
                <a:spcPts val="0"/>
              </a:spcBef>
              <a:defRPr sz="2656"/>
            </a:pPr>
            <a:r>
              <a:rPr dirty="0" err="1"/>
              <a:t>júl</a:t>
            </a:r>
            <a:r>
              <a:rPr dirty="0"/>
              <a:t> 2011 </a:t>
            </a:r>
            <a:r>
              <a:rPr lang="sk-SK" dirty="0"/>
              <a:t>–</a:t>
            </a:r>
            <a:r>
              <a:rPr dirty="0"/>
              <a:t> </a:t>
            </a:r>
            <a:r>
              <a:rPr dirty="0" err="1"/>
              <a:t>mestské</a:t>
            </a:r>
            <a:r>
              <a:rPr dirty="0"/>
              <a:t> </a:t>
            </a:r>
            <a:r>
              <a:rPr dirty="0" err="1"/>
              <a:t>zastupiteľstvo</a:t>
            </a:r>
            <a:r>
              <a:rPr dirty="0"/>
              <a:t> </a:t>
            </a:r>
            <a:r>
              <a:rPr dirty="0" err="1"/>
              <a:t>vydalo</a:t>
            </a:r>
            <a:r>
              <a:rPr dirty="0"/>
              <a:t> </a:t>
            </a:r>
            <a:r>
              <a:rPr dirty="0" err="1"/>
              <a:t>smernicu</a:t>
            </a:r>
            <a:r>
              <a:rPr dirty="0"/>
              <a:t>, v </a:t>
            </a:r>
            <a:r>
              <a:rPr dirty="0" err="1"/>
              <a:t>ktorej</a:t>
            </a:r>
            <a:r>
              <a:rPr dirty="0"/>
              <a:t> </a:t>
            </a:r>
            <a:r>
              <a:rPr dirty="0" err="1"/>
              <a:t>upozorňuje</a:t>
            </a:r>
            <a:r>
              <a:rPr dirty="0"/>
              <a:t> </a:t>
            </a:r>
            <a:r>
              <a:rPr dirty="0" err="1"/>
              <a:t>miestnych</a:t>
            </a:r>
            <a:r>
              <a:rPr dirty="0"/>
              <a:t> </a:t>
            </a:r>
            <a:r>
              <a:rPr dirty="0" err="1"/>
              <a:t>podnikateľov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potrebu</a:t>
            </a:r>
            <a:r>
              <a:rPr dirty="0"/>
              <a:t> </a:t>
            </a:r>
            <a:r>
              <a:rPr dirty="0" err="1"/>
              <a:t>dodržania</a:t>
            </a:r>
            <a:r>
              <a:rPr dirty="0"/>
              <a:t> </a:t>
            </a:r>
            <a:r>
              <a:rPr dirty="0" err="1"/>
              <a:t>dvojjazyčnosti</a:t>
            </a:r>
            <a:r>
              <a:rPr dirty="0"/>
              <a:t>;</a:t>
            </a:r>
          </a:p>
          <a:p>
            <a:pPr marL="259397" indent="-259397" defTabSz="340923">
              <a:lnSpc>
                <a:spcPct val="170000"/>
              </a:lnSpc>
              <a:spcBef>
                <a:spcPts val="0"/>
              </a:spcBef>
              <a:defRPr sz="2656"/>
            </a:pPr>
            <a:r>
              <a:rPr dirty="0" err="1"/>
              <a:t>máj</a:t>
            </a:r>
            <a:r>
              <a:rPr dirty="0"/>
              <a:t> 2012 </a:t>
            </a:r>
            <a:r>
              <a:rPr lang="sk-SK" dirty="0"/>
              <a:t>–</a:t>
            </a:r>
            <a:r>
              <a:rPr dirty="0"/>
              <a:t> </a:t>
            </a:r>
            <a:r>
              <a:rPr dirty="0" err="1"/>
              <a:t>civilná</a:t>
            </a:r>
            <a:r>
              <a:rPr dirty="0"/>
              <a:t> </a:t>
            </a:r>
            <a:r>
              <a:rPr dirty="0" err="1"/>
              <a:t>akcia</a:t>
            </a:r>
            <a:r>
              <a:rPr dirty="0"/>
              <a:t> </a:t>
            </a:r>
            <a:r>
              <a:rPr dirty="0" err="1"/>
              <a:t>proti</a:t>
            </a:r>
            <a:r>
              <a:rPr dirty="0"/>
              <a:t> </a:t>
            </a:r>
            <a:r>
              <a:rPr dirty="0" err="1"/>
              <a:t>jednojazyčnosti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železničnej</a:t>
            </a:r>
            <a:r>
              <a:rPr dirty="0"/>
              <a:t> </a:t>
            </a:r>
            <a:r>
              <a:rPr dirty="0" err="1"/>
              <a:t>stanici</a:t>
            </a:r>
            <a:r>
              <a:rPr dirty="0"/>
              <a:t>;</a:t>
            </a:r>
          </a:p>
          <a:p>
            <a:pPr marL="259397" indent="-259397" defTabSz="340923">
              <a:lnSpc>
                <a:spcPct val="170000"/>
              </a:lnSpc>
              <a:spcBef>
                <a:spcPts val="0"/>
              </a:spcBef>
              <a:defRPr sz="2656"/>
            </a:pPr>
            <a:r>
              <a:rPr dirty="0" err="1"/>
              <a:t>október</a:t>
            </a:r>
            <a:r>
              <a:rPr dirty="0"/>
              <a:t> 2012 </a:t>
            </a:r>
            <a:r>
              <a:rPr lang="sk-SK" dirty="0"/>
              <a:t>–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nátlak</a:t>
            </a:r>
            <a:r>
              <a:rPr dirty="0"/>
              <a:t> </a:t>
            </a:r>
            <a:r>
              <a:rPr dirty="0" err="1"/>
              <a:t>civilnej</a:t>
            </a:r>
            <a:r>
              <a:rPr dirty="0"/>
              <a:t> </a:t>
            </a:r>
            <a:r>
              <a:rPr dirty="0" err="1"/>
              <a:t>organizácie</a:t>
            </a:r>
            <a:r>
              <a:rPr dirty="0"/>
              <a:t> </a:t>
            </a:r>
            <a:r>
              <a:rPr dirty="0" err="1"/>
              <a:t>boli</a:t>
            </a:r>
            <a:r>
              <a:rPr dirty="0"/>
              <a:t> v </a:t>
            </a:r>
            <a:r>
              <a:rPr dirty="0" err="1"/>
              <a:t>novootvorenej</a:t>
            </a:r>
            <a:r>
              <a:rPr dirty="0"/>
              <a:t> </a:t>
            </a:r>
            <a:r>
              <a:rPr dirty="0" err="1"/>
              <a:t>predajni</a:t>
            </a:r>
            <a:r>
              <a:rPr dirty="0"/>
              <a:t> Tesco </a:t>
            </a:r>
            <a:r>
              <a:rPr dirty="0" err="1"/>
              <a:t>rozmiestnené</a:t>
            </a:r>
            <a:r>
              <a:rPr dirty="0"/>
              <a:t> </a:t>
            </a:r>
            <a:r>
              <a:rPr dirty="0" err="1"/>
              <a:t>slovenské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6347208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ovember 2012 - po rekonštrukcii autobusovej stanice boli prepravnou spoločnosťou rozmiestnené dvojjazyčné tabule;…"/>
          <p:cNvSpPr txBox="1">
            <a:spLocks noGrp="1"/>
          </p:cNvSpPr>
          <p:nvPr>
            <p:ph type="body" idx="1"/>
          </p:nvPr>
        </p:nvSpPr>
        <p:spPr>
          <a:xfrm>
            <a:off x="892969" y="618067"/>
            <a:ext cx="10406063" cy="53469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 err="1"/>
              <a:t>november</a:t>
            </a:r>
            <a:r>
              <a:rPr sz="1900" dirty="0"/>
              <a:t> 2012 </a:t>
            </a:r>
            <a:r>
              <a:rPr lang="sk-SK" sz="1900" dirty="0"/>
              <a:t>–</a:t>
            </a:r>
            <a:r>
              <a:rPr sz="1900" dirty="0"/>
              <a:t> po </a:t>
            </a:r>
            <a:r>
              <a:rPr sz="1900" dirty="0" err="1"/>
              <a:t>rekonštrukcii</a:t>
            </a:r>
            <a:r>
              <a:rPr sz="1900" dirty="0"/>
              <a:t> </a:t>
            </a:r>
            <a:r>
              <a:rPr sz="1900" dirty="0" err="1"/>
              <a:t>autobusovej</a:t>
            </a:r>
            <a:r>
              <a:rPr sz="1900" dirty="0"/>
              <a:t> </a:t>
            </a:r>
            <a:r>
              <a:rPr sz="1900" dirty="0" err="1"/>
              <a:t>stanice</a:t>
            </a:r>
            <a:r>
              <a:rPr sz="1900" dirty="0"/>
              <a:t> </a:t>
            </a:r>
            <a:r>
              <a:rPr sz="1900" dirty="0" err="1"/>
              <a:t>boli</a:t>
            </a:r>
            <a:r>
              <a:rPr sz="1900" dirty="0"/>
              <a:t> </a:t>
            </a:r>
            <a:r>
              <a:rPr sz="1900" dirty="0" err="1"/>
              <a:t>prepravnou</a:t>
            </a:r>
            <a:r>
              <a:rPr sz="1900" dirty="0"/>
              <a:t> </a:t>
            </a:r>
            <a:r>
              <a:rPr sz="1900" dirty="0" err="1"/>
              <a:t>spoločnosťou</a:t>
            </a:r>
            <a:r>
              <a:rPr sz="1900" dirty="0"/>
              <a:t> </a:t>
            </a:r>
            <a:r>
              <a:rPr sz="1900" dirty="0" err="1"/>
              <a:t>rozmiestnené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 </a:t>
            </a:r>
            <a:r>
              <a:rPr sz="1900" dirty="0" err="1"/>
              <a:t>tabule</a:t>
            </a:r>
            <a:r>
              <a:rPr sz="1900" dirty="0"/>
              <a:t>;</a:t>
            </a:r>
          </a:p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 err="1"/>
              <a:t>máj</a:t>
            </a:r>
            <a:r>
              <a:rPr sz="1900" dirty="0"/>
              <a:t> 2013 </a:t>
            </a:r>
            <a:r>
              <a:rPr lang="sk-SK" sz="1900" dirty="0"/>
              <a:t>–</a:t>
            </a:r>
            <a:r>
              <a:rPr sz="1900" dirty="0"/>
              <a:t> </a:t>
            </a:r>
            <a:r>
              <a:rPr sz="1900" dirty="0" err="1"/>
              <a:t>slovenské</a:t>
            </a:r>
            <a:r>
              <a:rPr sz="1900" dirty="0"/>
              <a:t> (</a:t>
            </a:r>
            <a:r>
              <a:rPr sz="1900" dirty="0" err="1"/>
              <a:t>jednojazyčné</a:t>
            </a:r>
            <a:r>
              <a:rPr sz="1900" dirty="0"/>
              <a:t>) </a:t>
            </a:r>
            <a:r>
              <a:rPr sz="1900" dirty="0" err="1"/>
              <a:t>bilbordy</a:t>
            </a:r>
            <a:r>
              <a:rPr sz="1900" dirty="0"/>
              <a:t> </a:t>
            </a:r>
            <a:r>
              <a:rPr sz="1900" dirty="0" err="1"/>
              <a:t>boli</a:t>
            </a:r>
            <a:r>
              <a:rPr sz="1900" dirty="0"/>
              <a:t> </a:t>
            </a:r>
            <a:r>
              <a:rPr sz="1900" dirty="0" err="1"/>
              <a:t>polepené</a:t>
            </a:r>
            <a:r>
              <a:rPr sz="1900" dirty="0"/>
              <a:t> </a:t>
            </a:r>
            <a:r>
              <a:rPr sz="1900" dirty="0" err="1"/>
              <a:t>nálepkami</a:t>
            </a:r>
            <a:r>
              <a:rPr sz="1900" dirty="0"/>
              <a:t> „Ha </a:t>
            </a:r>
            <a:r>
              <a:rPr sz="1900" dirty="0" err="1"/>
              <a:t>kell</a:t>
            </a:r>
            <a:r>
              <a:rPr sz="1900" dirty="0"/>
              <a:t> a </a:t>
            </a:r>
            <a:r>
              <a:rPr sz="1900" dirty="0" err="1"/>
              <a:t>pénzünk</a:t>
            </a:r>
            <a:r>
              <a:rPr sz="1900" dirty="0"/>
              <a:t>, </a:t>
            </a:r>
            <a:r>
              <a:rPr sz="1900" dirty="0" err="1"/>
              <a:t>kérjétek</a:t>
            </a:r>
            <a:r>
              <a:rPr sz="1900" dirty="0"/>
              <a:t> </a:t>
            </a:r>
            <a:r>
              <a:rPr sz="1900" dirty="0" err="1"/>
              <a:t>magyarul</a:t>
            </a:r>
            <a:r>
              <a:rPr sz="1900" dirty="0"/>
              <a:t> is!“ (Ak </a:t>
            </a:r>
            <a:r>
              <a:rPr sz="1900" dirty="0" err="1"/>
              <a:t>chcete</a:t>
            </a:r>
            <a:r>
              <a:rPr sz="1900" dirty="0"/>
              <a:t> </a:t>
            </a:r>
            <a:r>
              <a:rPr sz="1900" dirty="0" err="1"/>
              <a:t>naše</a:t>
            </a:r>
            <a:r>
              <a:rPr sz="1900" dirty="0"/>
              <a:t> </a:t>
            </a:r>
            <a:r>
              <a:rPr sz="1900" dirty="0" err="1"/>
              <a:t>peniaze</a:t>
            </a:r>
            <a:r>
              <a:rPr sz="1900" dirty="0"/>
              <a:t>, </a:t>
            </a:r>
            <a:r>
              <a:rPr sz="1900" dirty="0" err="1"/>
              <a:t>pýtajte</a:t>
            </a:r>
            <a:r>
              <a:rPr sz="1900" dirty="0"/>
              <a:t> </a:t>
            </a:r>
            <a:r>
              <a:rPr sz="1900" dirty="0" err="1"/>
              <a:t>si</a:t>
            </a:r>
            <a:r>
              <a:rPr sz="1900" dirty="0"/>
              <a:t> ich </a:t>
            </a:r>
            <a:r>
              <a:rPr sz="1900" dirty="0" err="1"/>
              <a:t>aj</a:t>
            </a:r>
            <a:r>
              <a:rPr sz="1900" dirty="0"/>
              <a:t> po </a:t>
            </a:r>
            <a:r>
              <a:rPr sz="1900" dirty="0" err="1"/>
              <a:t>maďarsky</a:t>
            </a:r>
            <a:r>
              <a:rPr sz="1900" dirty="0"/>
              <a:t>! </a:t>
            </a:r>
            <a:r>
              <a:rPr sz="1900" dirty="0" err="1"/>
              <a:t>prekl</a:t>
            </a:r>
            <a:r>
              <a:rPr sz="1900" dirty="0"/>
              <a:t>. Eva </a:t>
            </a:r>
            <a:r>
              <a:rPr sz="1900" dirty="0" err="1"/>
              <a:t>Gy.B</a:t>
            </a:r>
            <a:r>
              <a:rPr sz="1900" dirty="0"/>
              <a:t>.);</a:t>
            </a:r>
          </a:p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 err="1"/>
              <a:t>október</a:t>
            </a:r>
            <a:r>
              <a:rPr sz="1900" dirty="0"/>
              <a:t> 2013 </a:t>
            </a:r>
            <a:r>
              <a:rPr lang="sk-SK" sz="1900" dirty="0"/>
              <a:t>–</a:t>
            </a:r>
            <a:r>
              <a:rPr sz="1900" dirty="0"/>
              <a:t> </a:t>
            </a:r>
            <a:r>
              <a:rPr sz="1900" dirty="0" err="1"/>
              <a:t>vďaka</a:t>
            </a:r>
            <a:r>
              <a:rPr sz="1900" dirty="0"/>
              <a:t> </a:t>
            </a:r>
            <a:r>
              <a:rPr sz="1900" dirty="0" err="1"/>
              <a:t>miestnym</a:t>
            </a:r>
            <a:r>
              <a:rPr sz="1900" dirty="0"/>
              <a:t> </a:t>
            </a:r>
            <a:r>
              <a:rPr sz="1900" dirty="0" err="1"/>
              <a:t>civilom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komárňanský</a:t>
            </a:r>
            <a:r>
              <a:rPr sz="1900" dirty="0"/>
              <a:t> Mercury Market </a:t>
            </a:r>
            <a:r>
              <a:rPr sz="1900" dirty="0" err="1"/>
              <a:t>stal</a:t>
            </a:r>
            <a:r>
              <a:rPr sz="1900" dirty="0"/>
              <a:t> </a:t>
            </a:r>
            <a:r>
              <a:rPr sz="1900" dirty="0" err="1"/>
              <a:t>úplne</a:t>
            </a:r>
            <a:r>
              <a:rPr sz="1900" dirty="0"/>
              <a:t> </a:t>
            </a:r>
            <a:r>
              <a:rPr sz="1900" dirty="0" err="1"/>
              <a:t>dvojjazyčným</a:t>
            </a:r>
            <a:r>
              <a:rPr sz="1900" dirty="0"/>
              <a:t>;</a:t>
            </a:r>
          </a:p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/>
              <a:t>2014 </a:t>
            </a:r>
            <a:r>
              <a:rPr lang="sk-SK" sz="1900" dirty="0"/>
              <a:t>–</a:t>
            </a:r>
            <a:r>
              <a:rPr sz="1900" dirty="0"/>
              <a:t> mesto </a:t>
            </a:r>
            <a:r>
              <a:rPr sz="1900" dirty="0" err="1"/>
              <a:t>muselo</a:t>
            </a:r>
            <a:r>
              <a:rPr sz="1900" dirty="0"/>
              <a:t> </a:t>
            </a:r>
            <a:r>
              <a:rPr sz="1900" dirty="0" err="1"/>
              <a:t>odstrániť</a:t>
            </a:r>
            <a:r>
              <a:rPr sz="1900" dirty="0"/>
              <a:t> </a:t>
            </a:r>
            <a:r>
              <a:rPr sz="1900" dirty="0" err="1"/>
              <a:t>informačné</a:t>
            </a:r>
            <a:r>
              <a:rPr sz="1900" dirty="0"/>
              <a:t> </a:t>
            </a:r>
            <a:r>
              <a:rPr sz="1900" dirty="0" err="1"/>
              <a:t>tabule</a:t>
            </a:r>
            <a:r>
              <a:rPr sz="1900" dirty="0"/>
              <a:t> </a:t>
            </a:r>
            <a:r>
              <a:rPr sz="1900" dirty="0" err="1"/>
              <a:t>popularizujúce</a:t>
            </a:r>
            <a:r>
              <a:rPr sz="1900" dirty="0"/>
              <a:t> </a:t>
            </a:r>
            <a:r>
              <a:rPr sz="1900" dirty="0" err="1"/>
              <a:t>Komárňanskú</a:t>
            </a:r>
            <a:r>
              <a:rPr sz="1900" dirty="0"/>
              <a:t> </a:t>
            </a:r>
            <a:r>
              <a:rPr sz="1900" dirty="0" err="1"/>
              <a:t>pevnosť</a:t>
            </a:r>
            <a:r>
              <a:rPr sz="1900" dirty="0"/>
              <a:t>, </a:t>
            </a:r>
            <a:r>
              <a:rPr sz="1900" dirty="0" err="1"/>
              <a:t>ktoré</a:t>
            </a:r>
            <a:r>
              <a:rPr sz="1900" dirty="0"/>
              <a:t> </a:t>
            </a:r>
            <a:r>
              <a:rPr sz="1900" dirty="0" err="1"/>
              <a:t>niekto</a:t>
            </a:r>
            <a:r>
              <a:rPr sz="1900" dirty="0"/>
              <a:t> </a:t>
            </a:r>
            <a:r>
              <a:rPr sz="1900" dirty="0" err="1"/>
              <a:t>svojvoľne</a:t>
            </a:r>
            <a:r>
              <a:rPr sz="1900" dirty="0"/>
              <a:t> </a:t>
            </a:r>
            <a:r>
              <a:rPr sz="1900" dirty="0" err="1"/>
              <a:t>osadil</a:t>
            </a:r>
            <a:r>
              <a:rPr sz="1900" dirty="0"/>
              <a:t>, v </a:t>
            </a:r>
            <a:r>
              <a:rPr sz="1900" dirty="0" err="1"/>
              <a:t>opačnom</a:t>
            </a:r>
            <a:r>
              <a:rPr sz="1900" dirty="0"/>
              <a:t> </a:t>
            </a:r>
            <a:r>
              <a:rPr sz="1900" dirty="0" err="1"/>
              <a:t>prípade</a:t>
            </a:r>
            <a:r>
              <a:rPr sz="1900" dirty="0"/>
              <a:t> by </a:t>
            </a:r>
            <a:r>
              <a:rPr sz="1900" dirty="0" err="1"/>
              <a:t>Odbor</a:t>
            </a:r>
            <a:r>
              <a:rPr sz="1900" dirty="0"/>
              <a:t> </a:t>
            </a:r>
            <a:r>
              <a:rPr sz="1900" dirty="0" err="1"/>
              <a:t>dopravy</a:t>
            </a:r>
            <a:r>
              <a:rPr sz="1900" dirty="0"/>
              <a:t> a </a:t>
            </a:r>
            <a:r>
              <a:rPr sz="1900" dirty="0" err="1"/>
              <a:t>pozemných</a:t>
            </a:r>
            <a:r>
              <a:rPr sz="1900" dirty="0"/>
              <a:t> </a:t>
            </a:r>
            <a:r>
              <a:rPr sz="1900" dirty="0" err="1"/>
              <a:t>komunikácií</a:t>
            </a:r>
            <a:r>
              <a:rPr sz="1900" dirty="0"/>
              <a:t> v </a:t>
            </a:r>
            <a:r>
              <a:rPr sz="1900" dirty="0" err="1"/>
              <a:t>Nitre</a:t>
            </a:r>
            <a:r>
              <a:rPr sz="1900" dirty="0"/>
              <a:t> </a:t>
            </a:r>
            <a:r>
              <a:rPr sz="1900" dirty="0" err="1"/>
              <a:t>vyrubil</a:t>
            </a:r>
            <a:r>
              <a:rPr sz="1900" dirty="0"/>
              <a:t> </a:t>
            </a:r>
            <a:r>
              <a:rPr sz="1900" dirty="0" err="1"/>
              <a:t>mestu</a:t>
            </a:r>
            <a:r>
              <a:rPr sz="1900" dirty="0"/>
              <a:t> </a:t>
            </a:r>
            <a:r>
              <a:rPr sz="1900" dirty="0" err="1"/>
              <a:t>pokutu</a:t>
            </a:r>
            <a:r>
              <a:rPr sz="1900" dirty="0"/>
              <a:t> </a:t>
            </a:r>
            <a:r>
              <a:rPr sz="1900" dirty="0" err="1"/>
              <a:t>vo</a:t>
            </a:r>
            <a:r>
              <a:rPr sz="1900" dirty="0"/>
              <a:t> </a:t>
            </a:r>
            <a:r>
              <a:rPr sz="1900" dirty="0" err="1"/>
              <a:t>výške</a:t>
            </a:r>
            <a:r>
              <a:rPr sz="1900" dirty="0"/>
              <a:t> 33 </a:t>
            </a:r>
            <a:r>
              <a:rPr sz="1900" dirty="0" err="1"/>
              <a:t>tisíc</a:t>
            </a:r>
            <a:r>
              <a:rPr sz="1900" dirty="0"/>
              <a:t> </a:t>
            </a:r>
            <a:r>
              <a:rPr sz="1900" dirty="0" err="1"/>
              <a:t>eur</a:t>
            </a:r>
            <a:r>
              <a:rPr sz="1900" dirty="0"/>
              <a:t>;</a:t>
            </a:r>
          </a:p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 err="1"/>
              <a:t>jún</a:t>
            </a:r>
            <a:r>
              <a:rPr sz="1900" dirty="0"/>
              <a:t> 2015 </a:t>
            </a:r>
            <a:r>
              <a:rPr lang="sk-SK" sz="1900" dirty="0"/>
              <a:t>–</a:t>
            </a:r>
            <a:r>
              <a:rPr sz="1900" dirty="0"/>
              <a:t> </a:t>
            </a:r>
            <a:r>
              <a:rPr sz="1900" dirty="0" err="1"/>
              <a:t>umiestnenie</a:t>
            </a:r>
            <a:r>
              <a:rPr sz="1900" dirty="0"/>
              <a:t> </a:t>
            </a:r>
            <a:r>
              <a:rPr sz="1900" dirty="0" err="1"/>
              <a:t>maďarského</a:t>
            </a:r>
            <a:r>
              <a:rPr sz="1900" dirty="0"/>
              <a:t> </a:t>
            </a:r>
            <a:r>
              <a:rPr sz="1900" dirty="0" err="1"/>
              <a:t>nápisu</a:t>
            </a:r>
            <a:r>
              <a:rPr sz="1900" dirty="0"/>
              <a:t>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sochu</a:t>
            </a:r>
            <a:r>
              <a:rPr sz="1900" dirty="0"/>
              <a:t> </a:t>
            </a:r>
            <a:r>
              <a:rPr sz="1900" dirty="0" err="1"/>
              <a:t>Cyrila</a:t>
            </a:r>
            <a:r>
              <a:rPr sz="1900" dirty="0"/>
              <a:t> a </a:t>
            </a:r>
            <a:r>
              <a:rPr sz="1900" dirty="0" err="1"/>
              <a:t>Metoda</a:t>
            </a:r>
            <a:r>
              <a:rPr sz="1900" dirty="0"/>
              <a:t>, </a:t>
            </a:r>
            <a:r>
              <a:rPr sz="1900" dirty="0" err="1"/>
              <a:t>ktorá</a:t>
            </a:r>
            <a:r>
              <a:rPr sz="1900" dirty="0"/>
              <a:t> </a:t>
            </a:r>
            <a:r>
              <a:rPr sz="1900" dirty="0" err="1"/>
              <a:t>však</a:t>
            </a:r>
            <a:r>
              <a:rPr sz="1900" dirty="0"/>
              <a:t> bola po 4 </a:t>
            </a:r>
            <a:r>
              <a:rPr sz="1900" dirty="0" err="1"/>
              <a:t>mesiacoch</a:t>
            </a:r>
            <a:r>
              <a:rPr sz="1900" dirty="0"/>
              <a:t>, </a:t>
            </a:r>
            <a:r>
              <a:rPr sz="1900" dirty="0" err="1"/>
              <a:t>doteraz</a:t>
            </a:r>
            <a:r>
              <a:rPr sz="1900" dirty="0"/>
              <a:t> </a:t>
            </a:r>
            <a:r>
              <a:rPr sz="1900" dirty="0" err="1"/>
              <a:t>nevedno</a:t>
            </a:r>
            <a:r>
              <a:rPr sz="1900" dirty="0"/>
              <a:t> </a:t>
            </a:r>
            <a:r>
              <a:rPr sz="1900" dirty="0" err="1"/>
              <a:t>kým</a:t>
            </a:r>
            <a:r>
              <a:rPr sz="1900" dirty="0"/>
              <a:t>, </a:t>
            </a:r>
            <a:r>
              <a:rPr sz="1900" dirty="0" err="1"/>
              <a:t>odstránená</a:t>
            </a:r>
            <a:r>
              <a:rPr sz="1900" dirty="0"/>
              <a:t>;</a:t>
            </a:r>
          </a:p>
          <a:p>
            <a:pPr marL="228145" indent="-228145" defTabSz="299848">
              <a:lnSpc>
                <a:spcPct val="170000"/>
              </a:lnSpc>
              <a:spcBef>
                <a:spcPts val="0"/>
              </a:spcBef>
              <a:defRPr sz="2336"/>
            </a:pPr>
            <a:r>
              <a:rPr sz="1900" dirty="0" err="1"/>
              <a:t>apríl</a:t>
            </a:r>
            <a:r>
              <a:rPr sz="1900" dirty="0"/>
              <a:t> 2017 </a:t>
            </a:r>
            <a:r>
              <a:rPr lang="sk-SK" sz="1900" dirty="0"/>
              <a:t>–</a:t>
            </a:r>
            <a:r>
              <a:rPr sz="1900" dirty="0"/>
              <a:t> </a:t>
            </a:r>
            <a:r>
              <a:rPr sz="1900" dirty="0" err="1"/>
              <a:t>dvojjazyčný</a:t>
            </a:r>
            <a:r>
              <a:rPr sz="1900" dirty="0"/>
              <a:t> </a:t>
            </a:r>
            <a:r>
              <a:rPr sz="1900" dirty="0" err="1"/>
              <a:t>názov</a:t>
            </a:r>
            <a:r>
              <a:rPr sz="1900" dirty="0"/>
              <a:t> </a:t>
            </a:r>
            <a:r>
              <a:rPr sz="1900" dirty="0" err="1"/>
              <a:t>železničnej</a:t>
            </a:r>
            <a:r>
              <a:rPr sz="1900" dirty="0"/>
              <a:t> </a:t>
            </a:r>
            <a:r>
              <a:rPr sz="1900" dirty="0" err="1"/>
              <a:t>stanice</a:t>
            </a:r>
            <a:r>
              <a:rPr sz="1900" dirty="0"/>
              <a:t> </a:t>
            </a:r>
            <a:r>
              <a:rPr sz="1900" dirty="0" err="1"/>
              <a:t>Komárno</a:t>
            </a:r>
            <a:r>
              <a:rPr sz="1900" dirty="0"/>
              <a:t> </a:t>
            </a:r>
            <a:r>
              <a:rPr sz="1900" dirty="0" err="1"/>
              <a:t>umiestnený</a:t>
            </a:r>
            <a:r>
              <a:rPr sz="1900" dirty="0"/>
              <a:t>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priečelie</a:t>
            </a:r>
            <a:r>
              <a:rPr sz="1900" dirty="0"/>
              <a:t> </a:t>
            </a:r>
            <a:r>
              <a:rPr sz="1900" dirty="0" err="1"/>
              <a:t>jej</a:t>
            </a:r>
            <a:r>
              <a:rPr sz="1900" dirty="0"/>
              <a:t> </a:t>
            </a:r>
            <a:r>
              <a:rPr sz="1900" dirty="0" err="1"/>
              <a:t>budovy</a:t>
            </a:r>
            <a:r>
              <a:rPr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99653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 roku 2015 prebehol pod vedením G. Tokára a jeho spolupracovníkov dotazníkový prieskum v centre Komárna zameriavajúci sa na dvojjazyčnosť miestnych podnikateľov. (dostupné online)…"/>
          <p:cNvSpPr txBox="1">
            <a:spLocks noGrp="1"/>
          </p:cNvSpPr>
          <p:nvPr>
            <p:ph type="body" idx="1"/>
          </p:nvPr>
        </p:nvSpPr>
        <p:spPr>
          <a:xfrm>
            <a:off x="892969" y="1686820"/>
            <a:ext cx="10406063" cy="45833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03143" indent="-203143" defTabSz="266987">
              <a:lnSpc>
                <a:spcPct val="160000"/>
              </a:lnSpc>
              <a:spcBef>
                <a:spcPts val="0"/>
              </a:spcBef>
              <a:defRPr sz="2080"/>
            </a:pPr>
            <a:r>
              <a:rPr dirty="0"/>
              <a:t>V </a:t>
            </a:r>
            <a:r>
              <a:rPr dirty="0" err="1"/>
              <a:t>roku</a:t>
            </a:r>
            <a:r>
              <a:rPr dirty="0"/>
              <a:t> 2015 </a:t>
            </a:r>
            <a:r>
              <a:rPr dirty="0" err="1"/>
              <a:t>prebehol</a:t>
            </a:r>
            <a:r>
              <a:rPr dirty="0"/>
              <a:t> pod </a:t>
            </a:r>
            <a:r>
              <a:rPr dirty="0" err="1"/>
              <a:t>vedením</a:t>
            </a:r>
            <a:r>
              <a:rPr dirty="0"/>
              <a:t> G. </a:t>
            </a:r>
            <a:r>
              <a:rPr dirty="0" err="1"/>
              <a:t>Tokára</a:t>
            </a:r>
            <a:r>
              <a:rPr dirty="0"/>
              <a:t> a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spolupracovníkov</a:t>
            </a:r>
            <a:r>
              <a:rPr dirty="0"/>
              <a:t> </a:t>
            </a:r>
            <a:r>
              <a:rPr dirty="0" err="1"/>
              <a:t>dotazníkový</a:t>
            </a:r>
            <a:r>
              <a:rPr dirty="0"/>
              <a:t> </a:t>
            </a:r>
            <a:r>
              <a:rPr dirty="0" err="1"/>
              <a:t>prieskum</a:t>
            </a:r>
            <a:r>
              <a:rPr dirty="0"/>
              <a:t> v </a:t>
            </a:r>
            <a:r>
              <a:rPr dirty="0" err="1"/>
              <a:t>centre</a:t>
            </a:r>
            <a:r>
              <a:rPr dirty="0"/>
              <a:t> </a:t>
            </a:r>
            <a:r>
              <a:rPr dirty="0" err="1"/>
              <a:t>Komárna</a:t>
            </a:r>
            <a:r>
              <a:rPr dirty="0"/>
              <a:t> </a:t>
            </a:r>
            <a:r>
              <a:rPr dirty="0" err="1"/>
              <a:t>zameriavajúci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 </a:t>
            </a:r>
            <a:r>
              <a:rPr dirty="0" err="1"/>
              <a:t>miestnych</a:t>
            </a:r>
            <a:r>
              <a:rPr dirty="0"/>
              <a:t> </a:t>
            </a:r>
            <a:r>
              <a:rPr dirty="0" err="1"/>
              <a:t>podnikateľov</a:t>
            </a:r>
            <a:r>
              <a:rPr dirty="0"/>
              <a:t>. (</a:t>
            </a:r>
            <a:r>
              <a:rPr dirty="0" err="1"/>
              <a:t>dostupné</a:t>
            </a:r>
            <a:r>
              <a:rPr dirty="0"/>
              <a:t> online)</a:t>
            </a:r>
          </a:p>
          <a:p>
            <a:pPr marL="203143" indent="-203143" defTabSz="266987">
              <a:lnSpc>
                <a:spcPct val="160000"/>
              </a:lnSpc>
              <a:spcBef>
                <a:spcPts val="0"/>
              </a:spcBef>
              <a:defRPr sz="2080"/>
            </a:pPr>
            <a:r>
              <a:rPr dirty="0" err="1"/>
              <a:t>Prieskum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uskutočnil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objednávku</a:t>
            </a:r>
            <a:r>
              <a:rPr dirty="0"/>
              <a:t> </a:t>
            </a:r>
            <a:r>
              <a:rPr dirty="0" err="1"/>
              <a:t>Fórum</a:t>
            </a:r>
            <a:r>
              <a:rPr dirty="0"/>
              <a:t> </a:t>
            </a:r>
            <a:r>
              <a:rPr dirty="0" err="1"/>
              <a:t>inštitútu</a:t>
            </a:r>
            <a:r>
              <a:rPr dirty="0"/>
              <a:t> pre </a:t>
            </a:r>
            <a:r>
              <a:rPr dirty="0" err="1"/>
              <a:t>výskum</a:t>
            </a:r>
            <a:r>
              <a:rPr dirty="0"/>
              <a:t> </a:t>
            </a:r>
            <a:r>
              <a:rPr dirty="0" err="1"/>
              <a:t>menšín</a:t>
            </a:r>
            <a:r>
              <a:rPr dirty="0"/>
              <a:t> a </a:t>
            </a:r>
            <a:r>
              <a:rPr dirty="0" err="1"/>
              <a:t>zameral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106 </a:t>
            </a:r>
            <a:r>
              <a:rPr dirty="0" err="1"/>
              <a:t>obchodov</a:t>
            </a:r>
            <a:r>
              <a:rPr dirty="0"/>
              <a:t> v </a:t>
            </a:r>
            <a:r>
              <a:rPr dirty="0" err="1"/>
              <a:t>historickom</a:t>
            </a:r>
            <a:r>
              <a:rPr dirty="0"/>
              <a:t> </a:t>
            </a:r>
            <a:r>
              <a:rPr dirty="0" err="1"/>
              <a:t>centre</a:t>
            </a:r>
            <a:r>
              <a:rPr dirty="0"/>
              <a:t> </a:t>
            </a:r>
            <a:r>
              <a:rPr dirty="0" err="1"/>
              <a:t>mesta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ich</a:t>
            </a:r>
            <a:r>
              <a:rPr dirty="0"/>
              <a:t> </a:t>
            </a:r>
            <a:r>
              <a:rPr dirty="0" err="1"/>
              <a:t>komunikačný</a:t>
            </a:r>
            <a:r>
              <a:rPr dirty="0"/>
              <a:t> </a:t>
            </a:r>
            <a:r>
              <a:rPr dirty="0" err="1"/>
              <a:t>jazyk</a:t>
            </a:r>
            <a:r>
              <a:rPr dirty="0"/>
              <a:t> so </a:t>
            </a:r>
            <a:r>
              <a:rPr dirty="0" err="1"/>
              <a:t>zákazníkmi</a:t>
            </a:r>
            <a:r>
              <a:rPr dirty="0"/>
              <a:t>, </a:t>
            </a:r>
            <a:r>
              <a:rPr dirty="0" err="1"/>
              <a:t>či</a:t>
            </a:r>
            <a:r>
              <a:rPr dirty="0"/>
              <a:t> je pre </a:t>
            </a:r>
            <a:r>
              <a:rPr dirty="0" err="1"/>
              <a:t>nich</a:t>
            </a:r>
            <a:r>
              <a:rPr dirty="0"/>
              <a:t> </a:t>
            </a:r>
            <a:r>
              <a:rPr dirty="0" err="1"/>
              <a:t>dôležité</a:t>
            </a:r>
            <a:r>
              <a:rPr dirty="0"/>
              <a:t> </a:t>
            </a:r>
            <a:r>
              <a:rPr dirty="0" err="1"/>
              <a:t>používanie</a:t>
            </a:r>
            <a:r>
              <a:rPr dirty="0"/>
              <a:t> </a:t>
            </a:r>
            <a:r>
              <a:rPr dirty="0" err="1"/>
              <a:t>maďarského</a:t>
            </a:r>
            <a:r>
              <a:rPr dirty="0"/>
              <a:t> </a:t>
            </a:r>
            <a:r>
              <a:rPr dirty="0" err="1"/>
              <a:t>jazyka</a:t>
            </a:r>
            <a:r>
              <a:rPr dirty="0"/>
              <a:t> a </a:t>
            </a:r>
            <a:r>
              <a:rPr dirty="0" err="1"/>
              <a:t>celkovo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názor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. </a:t>
            </a:r>
          </a:p>
          <a:p>
            <a:pPr marL="203143" indent="-203143" defTabSz="266987">
              <a:lnSpc>
                <a:spcPct val="160000"/>
              </a:lnSpc>
              <a:spcBef>
                <a:spcPts val="0"/>
              </a:spcBef>
              <a:defRPr sz="2080"/>
            </a:pPr>
            <a:r>
              <a:rPr dirty="0" err="1"/>
              <a:t>Jedným</a:t>
            </a:r>
            <a:r>
              <a:rPr dirty="0"/>
              <a:t> z </a:t>
            </a:r>
            <a:r>
              <a:rPr dirty="0" err="1"/>
              <a:t>výsledkov</a:t>
            </a:r>
            <a:r>
              <a:rPr dirty="0"/>
              <a:t> </a:t>
            </a:r>
            <a:r>
              <a:rPr dirty="0" err="1"/>
              <a:t>prieskumu</a:t>
            </a:r>
            <a:r>
              <a:rPr dirty="0"/>
              <a:t> bolo,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pojem</a:t>
            </a:r>
            <a:r>
              <a:rPr dirty="0"/>
              <a:t> </a:t>
            </a:r>
            <a:r>
              <a:rPr dirty="0" err="1"/>
              <a:t>dvoj</a:t>
            </a:r>
            <a:r>
              <a:rPr dirty="0"/>
              <a:t>-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viacjazyčnosti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je pre </a:t>
            </a:r>
            <a:r>
              <a:rPr dirty="0" err="1"/>
              <a:t>väčšinu</a:t>
            </a:r>
            <a:r>
              <a:rPr dirty="0"/>
              <a:t> </a:t>
            </a:r>
            <a:r>
              <a:rPr dirty="0" err="1"/>
              <a:t>respondentov</a:t>
            </a:r>
            <a:r>
              <a:rPr dirty="0"/>
              <a:t> </a:t>
            </a:r>
            <a:r>
              <a:rPr dirty="0" err="1"/>
              <a:t>interpretovateľný</a:t>
            </a:r>
            <a:r>
              <a:rPr dirty="0"/>
              <a:t>. </a:t>
            </a:r>
            <a:r>
              <a:rPr dirty="0" err="1"/>
              <a:t>Až</a:t>
            </a:r>
            <a:r>
              <a:rPr dirty="0"/>
              <a:t> </a:t>
            </a:r>
            <a:r>
              <a:rPr dirty="0" err="1"/>
              <a:t>dve</a:t>
            </a:r>
            <a:r>
              <a:rPr dirty="0"/>
              <a:t> </a:t>
            </a:r>
            <a:r>
              <a:rPr dirty="0" err="1"/>
              <a:t>tretiny</a:t>
            </a:r>
            <a:r>
              <a:rPr dirty="0"/>
              <a:t> </a:t>
            </a:r>
            <a:r>
              <a:rPr dirty="0" err="1"/>
              <a:t>obchodníkov</a:t>
            </a:r>
            <a:r>
              <a:rPr dirty="0"/>
              <a:t> </a:t>
            </a:r>
            <a:r>
              <a:rPr dirty="0" err="1"/>
              <a:t>uviedlo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ich</a:t>
            </a:r>
            <a:r>
              <a:rPr dirty="0"/>
              <a:t> </a:t>
            </a:r>
            <a:r>
              <a:rPr dirty="0" err="1"/>
              <a:t>prevádzka</a:t>
            </a:r>
            <a:r>
              <a:rPr dirty="0"/>
              <a:t> je </a:t>
            </a:r>
            <a:r>
              <a:rPr dirty="0" err="1"/>
              <a:t>dvojjazyčná</a:t>
            </a:r>
            <a:r>
              <a:rPr dirty="0"/>
              <a:t>, </a:t>
            </a:r>
            <a:r>
              <a:rPr dirty="0" err="1"/>
              <a:t>avšak</a:t>
            </a:r>
            <a:r>
              <a:rPr dirty="0"/>
              <a:t> </a:t>
            </a:r>
            <a:r>
              <a:rPr dirty="0" err="1"/>
              <a:t>táto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v </a:t>
            </a:r>
            <a:r>
              <a:rPr dirty="0" err="1"/>
              <a:t>skutočnosti</a:t>
            </a:r>
            <a:r>
              <a:rPr dirty="0"/>
              <a:t> </a:t>
            </a:r>
            <a:r>
              <a:rPr dirty="0" err="1"/>
              <a:t>obmedzila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tabuľky</a:t>
            </a:r>
            <a:r>
              <a:rPr dirty="0"/>
              <a:t> </a:t>
            </a:r>
            <a:r>
              <a:rPr dirty="0" err="1"/>
              <a:t>otvorené</a:t>
            </a:r>
            <a:r>
              <a:rPr dirty="0"/>
              <a:t> -</a:t>
            </a:r>
            <a:r>
              <a:rPr dirty="0" err="1"/>
              <a:t>zatvorené</a:t>
            </a:r>
            <a:r>
              <a:rPr dirty="0"/>
              <a:t>, </a:t>
            </a:r>
            <a:r>
              <a:rPr dirty="0" err="1"/>
              <a:t>prípadne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obchodný</a:t>
            </a:r>
            <a:r>
              <a:rPr dirty="0"/>
              <a:t> </a:t>
            </a:r>
            <a:r>
              <a:rPr dirty="0" err="1"/>
              <a:t>štítok</a:t>
            </a:r>
            <a:r>
              <a:rPr dirty="0"/>
              <a:t>. </a:t>
            </a:r>
            <a:r>
              <a:rPr dirty="0" err="1"/>
              <a:t>Iba</a:t>
            </a:r>
            <a:r>
              <a:rPr dirty="0"/>
              <a:t> v 40% </a:t>
            </a:r>
            <a:r>
              <a:rPr dirty="0" err="1"/>
              <a:t>obchodov</a:t>
            </a:r>
            <a:r>
              <a:rPr dirty="0"/>
              <a:t> </a:t>
            </a:r>
            <a:r>
              <a:rPr dirty="0" err="1"/>
              <a:t>boli</a:t>
            </a:r>
            <a:r>
              <a:rPr dirty="0"/>
              <a:t> </a:t>
            </a:r>
            <a:r>
              <a:rPr dirty="0" err="1"/>
              <a:t>všetky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 </a:t>
            </a:r>
            <a:r>
              <a:rPr dirty="0" err="1"/>
              <a:t>dvojjazyčné</a:t>
            </a:r>
            <a:r>
              <a:rPr dirty="0"/>
              <a:t> a v 20%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vyskytovali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 </a:t>
            </a:r>
            <a:r>
              <a:rPr dirty="0" err="1"/>
              <a:t>len</a:t>
            </a:r>
            <a:r>
              <a:rPr dirty="0"/>
              <a:t> v </a:t>
            </a:r>
            <a:r>
              <a:rPr dirty="0" err="1"/>
              <a:t>slovenčine</a:t>
            </a:r>
            <a:r>
              <a:rPr dirty="0"/>
              <a:t>.</a:t>
            </a:r>
          </a:p>
          <a:p>
            <a:pPr marL="203143" indent="-203143" defTabSz="266987">
              <a:lnSpc>
                <a:spcPct val="160000"/>
              </a:lnSpc>
              <a:spcBef>
                <a:spcPts val="0"/>
              </a:spcBef>
              <a:defRPr sz="2080"/>
            </a:pPr>
            <a:r>
              <a:rPr dirty="0"/>
              <a:t> Z </a:t>
            </a:r>
            <a:r>
              <a:rPr dirty="0" err="1"/>
              <a:t>dotazníkového</a:t>
            </a:r>
            <a:r>
              <a:rPr dirty="0"/>
              <a:t> </a:t>
            </a:r>
            <a:r>
              <a:rPr dirty="0" err="1"/>
              <a:t>výskumu</a:t>
            </a:r>
            <a:r>
              <a:rPr dirty="0"/>
              <a:t> </a:t>
            </a:r>
            <a:r>
              <a:rPr dirty="0" err="1"/>
              <a:t>však</a:t>
            </a:r>
            <a:r>
              <a:rPr dirty="0"/>
              <a:t> </a:t>
            </a:r>
            <a:r>
              <a:rPr dirty="0" err="1"/>
              <a:t>vyplynulo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v </a:t>
            </a:r>
            <a:r>
              <a:rPr dirty="0" err="1"/>
              <a:t>takmer</a:t>
            </a:r>
            <a:r>
              <a:rPr dirty="0"/>
              <a:t> </a:t>
            </a:r>
            <a:r>
              <a:rPr dirty="0" err="1"/>
              <a:t>všetkých</a:t>
            </a:r>
            <a:r>
              <a:rPr dirty="0"/>
              <a:t> </a:t>
            </a:r>
            <a:r>
              <a:rPr dirty="0" err="1"/>
              <a:t>obchodoch</a:t>
            </a:r>
            <a:r>
              <a:rPr dirty="0"/>
              <a:t> je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komunikovať</a:t>
            </a:r>
            <a:r>
              <a:rPr dirty="0"/>
              <a:t> </a:t>
            </a:r>
            <a:r>
              <a:rPr dirty="0" err="1"/>
              <a:t>aj</a:t>
            </a:r>
            <a:r>
              <a:rPr dirty="0"/>
              <a:t> v </a:t>
            </a:r>
            <a:r>
              <a:rPr dirty="0" err="1"/>
              <a:t>maďarčine</a:t>
            </a:r>
            <a:r>
              <a:rPr dirty="0"/>
              <a:t> (</a:t>
            </a:r>
            <a:r>
              <a:rPr dirty="0" err="1"/>
              <a:t>aj</a:t>
            </a:r>
            <a:r>
              <a:rPr dirty="0"/>
              <a:t> </a:t>
            </a:r>
            <a:r>
              <a:rPr dirty="0" err="1"/>
              <a:t>predavači</a:t>
            </a:r>
            <a:r>
              <a:rPr dirty="0"/>
              <a:t> s </a:t>
            </a:r>
            <a:r>
              <a:rPr dirty="0" err="1"/>
              <a:t>materinským</a:t>
            </a:r>
            <a:r>
              <a:rPr dirty="0"/>
              <a:t> </a:t>
            </a:r>
            <a:r>
              <a:rPr dirty="0" err="1"/>
              <a:t>jazykom</a:t>
            </a:r>
            <a:r>
              <a:rPr dirty="0"/>
              <a:t> </a:t>
            </a:r>
            <a:r>
              <a:rPr dirty="0" err="1"/>
              <a:t>slovenským</a:t>
            </a:r>
            <a:r>
              <a:rPr dirty="0"/>
              <a:t> </a:t>
            </a:r>
            <a:r>
              <a:rPr dirty="0" err="1"/>
              <a:t>rozprávajú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maďarsky</a:t>
            </a:r>
            <a:r>
              <a:rPr dirty="0"/>
              <a:t>), </a:t>
            </a:r>
            <a:r>
              <a:rPr dirty="0" err="1"/>
              <a:t>čiže</a:t>
            </a:r>
            <a:r>
              <a:rPr dirty="0"/>
              <a:t> </a:t>
            </a:r>
            <a:r>
              <a:rPr dirty="0" err="1"/>
              <a:t>komunikačná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 je </a:t>
            </a:r>
            <a:r>
              <a:rPr dirty="0" err="1"/>
              <a:t>bežná</a:t>
            </a:r>
            <a:r>
              <a:rPr dirty="0"/>
              <a:t>, </a:t>
            </a:r>
            <a:r>
              <a:rPr dirty="0" err="1"/>
              <a:t>kým</a:t>
            </a:r>
            <a:r>
              <a:rPr dirty="0"/>
              <a:t> </a:t>
            </a:r>
            <a:r>
              <a:rPr dirty="0" err="1"/>
              <a:t>vizuálna</a:t>
            </a:r>
            <a:r>
              <a:rPr dirty="0"/>
              <a:t> </a:t>
            </a:r>
            <a:r>
              <a:rPr dirty="0" err="1"/>
              <a:t>zriedkavejšia</a:t>
            </a:r>
            <a:r>
              <a:rPr dirty="0"/>
              <a:t>. </a:t>
            </a:r>
          </a:p>
          <a:p>
            <a:pPr marL="203143" indent="-203143" defTabSz="266987">
              <a:lnSpc>
                <a:spcPct val="160000"/>
              </a:lnSpc>
              <a:spcBef>
                <a:spcPts val="0"/>
              </a:spcBef>
              <a:defRPr sz="2080"/>
            </a:pPr>
            <a:r>
              <a:rPr dirty="0" err="1"/>
              <a:t>Napriek</a:t>
            </a:r>
            <a:r>
              <a:rPr dirty="0"/>
              <a:t> </a:t>
            </a:r>
            <a:r>
              <a:rPr dirty="0" err="1"/>
              <a:t>tejto</a:t>
            </a:r>
            <a:r>
              <a:rPr dirty="0"/>
              <a:t> </a:t>
            </a:r>
            <a:r>
              <a:rPr dirty="0" err="1"/>
              <a:t>skutočnosti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ďalej</a:t>
            </a:r>
            <a:r>
              <a:rPr dirty="0"/>
              <a:t> </a:t>
            </a:r>
            <a:r>
              <a:rPr dirty="0" err="1"/>
              <a:t>zistilo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v </a:t>
            </a:r>
            <a:r>
              <a:rPr dirty="0" err="1"/>
              <a:t>Komárne</a:t>
            </a:r>
            <a:r>
              <a:rPr dirty="0"/>
              <a:t> </a:t>
            </a:r>
            <a:r>
              <a:rPr dirty="0" err="1"/>
              <a:t>prevládajú</a:t>
            </a:r>
            <a:r>
              <a:rPr dirty="0"/>
              <a:t> </a:t>
            </a:r>
            <a:r>
              <a:rPr dirty="0" err="1"/>
              <a:t>pozitívne</a:t>
            </a:r>
            <a:r>
              <a:rPr dirty="0"/>
              <a:t> stereotypy </a:t>
            </a:r>
            <a:r>
              <a:rPr dirty="0" err="1"/>
              <a:t>vzhľadom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 - </a:t>
            </a:r>
            <a:r>
              <a:rPr dirty="0" err="1"/>
              <a:t>väčšina</a:t>
            </a:r>
            <a:r>
              <a:rPr dirty="0"/>
              <a:t> </a:t>
            </a:r>
            <a:r>
              <a:rPr dirty="0" err="1"/>
              <a:t>obchodníkov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myslí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dvojjazyčnosť</a:t>
            </a:r>
            <a:r>
              <a:rPr dirty="0"/>
              <a:t> </a:t>
            </a:r>
            <a:r>
              <a:rPr dirty="0" err="1"/>
              <a:t>zabezpečí</a:t>
            </a:r>
            <a:r>
              <a:rPr dirty="0"/>
              <a:t> </a:t>
            </a:r>
            <a:r>
              <a:rPr dirty="0" err="1"/>
              <a:t>širší</a:t>
            </a:r>
            <a:r>
              <a:rPr dirty="0"/>
              <a:t> </a:t>
            </a:r>
            <a:r>
              <a:rPr dirty="0" err="1"/>
              <a:t>okruh</a:t>
            </a:r>
            <a:r>
              <a:rPr dirty="0"/>
              <a:t> </a:t>
            </a:r>
            <a:r>
              <a:rPr dirty="0" err="1"/>
              <a:t>zákazníkov</a:t>
            </a:r>
            <a:r>
              <a:rPr dirty="0"/>
              <a:t>, </a:t>
            </a:r>
            <a:r>
              <a:rPr dirty="0" err="1"/>
              <a:t>láka</a:t>
            </a:r>
            <a:r>
              <a:rPr dirty="0"/>
              <a:t> </a:t>
            </a:r>
            <a:r>
              <a:rPr dirty="0" err="1"/>
              <a:t>slovenských</a:t>
            </a:r>
            <a:r>
              <a:rPr dirty="0"/>
              <a:t> </a:t>
            </a:r>
            <a:r>
              <a:rPr dirty="0" err="1"/>
              <a:t>Maďarov</a:t>
            </a:r>
            <a:r>
              <a:rPr dirty="0"/>
              <a:t> a </a:t>
            </a:r>
            <a:r>
              <a:rPr dirty="0" err="1"/>
              <a:t>neodpudzuje</a:t>
            </a:r>
            <a:r>
              <a:rPr dirty="0"/>
              <a:t> </a:t>
            </a:r>
            <a:r>
              <a:rPr dirty="0" err="1"/>
              <a:t>Slovákov</a:t>
            </a:r>
            <a:r>
              <a:rPr dirty="0"/>
              <a:t>, </a:t>
            </a:r>
            <a:r>
              <a:rPr dirty="0" err="1"/>
              <a:t>navyše</a:t>
            </a:r>
            <a:r>
              <a:rPr dirty="0"/>
              <a:t>, </a:t>
            </a:r>
            <a:r>
              <a:rPr dirty="0" err="1"/>
              <a:t>komunikácia</a:t>
            </a:r>
            <a:r>
              <a:rPr dirty="0"/>
              <a:t> v </a:t>
            </a:r>
            <a:r>
              <a:rPr dirty="0" err="1"/>
              <a:t>inom</a:t>
            </a:r>
            <a:r>
              <a:rPr dirty="0"/>
              <a:t>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slovenskom</a:t>
            </a:r>
            <a:r>
              <a:rPr dirty="0"/>
              <a:t> </a:t>
            </a:r>
            <a:r>
              <a:rPr dirty="0" err="1"/>
              <a:t>jazyku</a:t>
            </a:r>
            <a:r>
              <a:rPr dirty="0"/>
              <a:t> </a:t>
            </a:r>
            <a:r>
              <a:rPr dirty="0" err="1"/>
              <a:t>vytvára</a:t>
            </a:r>
            <a:r>
              <a:rPr dirty="0"/>
              <a:t> </a:t>
            </a:r>
            <a:r>
              <a:rPr dirty="0" err="1"/>
              <a:t>pozitívny</a:t>
            </a:r>
            <a:r>
              <a:rPr dirty="0"/>
              <a:t> </a:t>
            </a:r>
            <a:r>
              <a:rPr dirty="0" err="1"/>
              <a:t>obraz</a:t>
            </a:r>
            <a:r>
              <a:rPr dirty="0"/>
              <a:t> o </a:t>
            </a:r>
            <a:r>
              <a:rPr dirty="0" err="1"/>
              <a:t>prevádzke</a:t>
            </a:r>
            <a:r>
              <a:rPr dirty="0"/>
              <a:t>.</a:t>
            </a:r>
          </a:p>
        </p:txBody>
      </p:sp>
      <p:sp>
        <p:nvSpPr>
          <p:cNvPr id="159" name="Predchádzajúce výskumy jazykovej krajiny v Komárne"/>
          <p:cNvSpPr txBox="1"/>
          <p:nvPr/>
        </p:nvSpPr>
        <p:spPr>
          <a:xfrm>
            <a:off x="892969" y="426525"/>
            <a:ext cx="10227877" cy="130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900"/>
            </a:lvl1pPr>
          </a:lstStyle>
          <a:p>
            <a:r>
              <a:rPr sz="4000" b="1" dirty="0" err="1"/>
              <a:t>Predchádzajúce</a:t>
            </a:r>
            <a:r>
              <a:rPr sz="4000" b="1" dirty="0"/>
              <a:t> </a:t>
            </a:r>
            <a:r>
              <a:rPr sz="4000" b="1" dirty="0" err="1"/>
              <a:t>výskumy</a:t>
            </a:r>
            <a:r>
              <a:rPr sz="4000" b="1" dirty="0"/>
              <a:t> </a:t>
            </a:r>
            <a:r>
              <a:rPr sz="4000" b="1" dirty="0" err="1"/>
              <a:t>jazykovej</a:t>
            </a:r>
            <a:r>
              <a:rPr sz="4000" b="1" dirty="0"/>
              <a:t> </a:t>
            </a:r>
            <a:r>
              <a:rPr sz="4000" b="1" dirty="0" err="1"/>
              <a:t>krajiny</a:t>
            </a:r>
            <a:r>
              <a:rPr sz="4000" b="1" dirty="0"/>
              <a:t> </a:t>
            </a:r>
            <a:endParaRPr lang="sk-SK" sz="4000" b="1" dirty="0"/>
          </a:p>
          <a:p>
            <a:r>
              <a:rPr sz="4000" b="1" dirty="0"/>
              <a:t>v </a:t>
            </a:r>
            <a:r>
              <a:rPr sz="4000" b="1" dirty="0" err="1"/>
              <a:t>Komárne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56878315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ž 70% respondentov si myslí, že komárňanským Maďarom záleží na tom, akým jazykom sa s nimi v službách komunikuje a 61% sa domnieva, že používanie výlučne slovenského jazyka znamená stratu miestnych klientov maďarskej národnosti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1899" indent="-271899" defTabSz="357353">
              <a:lnSpc>
                <a:spcPct val="170000"/>
              </a:lnSpc>
              <a:spcBef>
                <a:spcPts val="0"/>
              </a:spcBef>
              <a:defRPr sz="2784"/>
            </a:pPr>
            <a:r>
              <a:rPr sz="1600" dirty="0" err="1"/>
              <a:t>Až</a:t>
            </a:r>
            <a:r>
              <a:rPr sz="1600" dirty="0"/>
              <a:t> 70</a:t>
            </a:r>
            <a:r>
              <a:rPr lang="sk-SK" sz="1600" dirty="0"/>
              <a:t> </a:t>
            </a:r>
            <a:r>
              <a:rPr sz="1600" dirty="0"/>
              <a:t>% </a:t>
            </a:r>
            <a:r>
              <a:rPr sz="1600" dirty="0" err="1"/>
              <a:t>respondentov</a:t>
            </a:r>
            <a:r>
              <a:rPr sz="1600" dirty="0"/>
              <a:t> </a:t>
            </a:r>
            <a:r>
              <a:rPr sz="1600" dirty="0" err="1"/>
              <a:t>si</a:t>
            </a:r>
            <a:r>
              <a:rPr sz="1600" dirty="0"/>
              <a:t> </a:t>
            </a:r>
            <a:r>
              <a:rPr sz="1600" dirty="0" err="1"/>
              <a:t>myslí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</a:t>
            </a:r>
            <a:r>
              <a:rPr sz="1600" dirty="0" err="1"/>
              <a:t>komárňanským</a:t>
            </a:r>
            <a:r>
              <a:rPr sz="1600" dirty="0"/>
              <a:t> </a:t>
            </a:r>
            <a:r>
              <a:rPr sz="1600" dirty="0" err="1"/>
              <a:t>Maďarom</a:t>
            </a:r>
            <a:r>
              <a:rPr sz="1600" dirty="0"/>
              <a:t> </a:t>
            </a:r>
            <a:r>
              <a:rPr sz="1600" dirty="0" err="1"/>
              <a:t>záleží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tom, </a:t>
            </a:r>
            <a:r>
              <a:rPr sz="1600" dirty="0" err="1"/>
              <a:t>akým</a:t>
            </a:r>
            <a:r>
              <a:rPr sz="1600" dirty="0"/>
              <a:t> </a:t>
            </a:r>
            <a:r>
              <a:rPr sz="1600" dirty="0" err="1"/>
              <a:t>jazykom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s </a:t>
            </a:r>
            <a:r>
              <a:rPr sz="1600" dirty="0" err="1"/>
              <a:t>nimi</a:t>
            </a:r>
            <a:r>
              <a:rPr sz="1600" dirty="0"/>
              <a:t> v </a:t>
            </a:r>
            <a:r>
              <a:rPr sz="1600" dirty="0" err="1"/>
              <a:t>službách</a:t>
            </a:r>
            <a:r>
              <a:rPr sz="1600" dirty="0"/>
              <a:t> </a:t>
            </a:r>
            <a:r>
              <a:rPr sz="1600" dirty="0" err="1"/>
              <a:t>komunikuje</a:t>
            </a:r>
            <a:r>
              <a:rPr sz="1600" dirty="0"/>
              <a:t> a 61</a:t>
            </a:r>
            <a:r>
              <a:rPr lang="sk-SK" sz="1600" dirty="0"/>
              <a:t> </a:t>
            </a:r>
            <a:r>
              <a:rPr sz="1600" dirty="0"/>
              <a:t>%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domnieva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</a:t>
            </a:r>
            <a:r>
              <a:rPr sz="1600" dirty="0" err="1"/>
              <a:t>používanie</a:t>
            </a:r>
            <a:r>
              <a:rPr sz="1600" dirty="0"/>
              <a:t> </a:t>
            </a:r>
            <a:r>
              <a:rPr sz="1600" dirty="0" err="1"/>
              <a:t>výlučne</a:t>
            </a:r>
            <a:r>
              <a:rPr sz="1600" dirty="0"/>
              <a:t> </a:t>
            </a:r>
            <a:r>
              <a:rPr sz="1600" dirty="0" err="1"/>
              <a:t>slovenského</a:t>
            </a:r>
            <a:r>
              <a:rPr sz="1600" dirty="0"/>
              <a:t> </a:t>
            </a:r>
            <a:r>
              <a:rPr sz="1600" dirty="0" err="1"/>
              <a:t>jazyka</a:t>
            </a:r>
            <a:r>
              <a:rPr sz="1600" dirty="0"/>
              <a:t> </a:t>
            </a:r>
            <a:r>
              <a:rPr sz="1600" dirty="0" err="1"/>
              <a:t>znamená</a:t>
            </a:r>
            <a:r>
              <a:rPr sz="1600" dirty="0"/>
              <a:t> </a:t>
            </a:r>
            <a:r>
              <a:rPr sz="1600" dirty="0" err="1"/>
              <a:t>stratu</a:t>
            </a:r>
            <a:r>
              <a:rPr sz="1600" dirty="0"/>
              <a:t> </a:t>
            </a:r>
            <a:r>
              <a:rPr sz="1600" dirty="0" err="1"/>
              <a:t>miestnych</a:t>
            </a:r>
            <a:r>
              <a:rPr sz="1600" dirty="0"/>
              <a:t> </a:t>
            </a:r>
            <a:r>
              <a:rPr sz="1600" dirty="0" err="1"/>
              <a:t>klientov</a:t>
            </a:r>
            <a:r>
              <a:rPr sz="1600" dirty="0"/>
              <a:t> </a:t>
            </a:r>
            <a:r>
              <a:rPr sz="1600" dirty="0" err="1"/>
              <a:t>maďarskej</a:t>
            </a:r>
            <a:r>
              <a:rPr sz="1600" dirty="0"/>
              <a:t> </a:t>
            </a:r>
            <a:r>
              <a:rPr sz="1600" dirty="0" err="1"/>
              <a:t>národnosti</a:t>
            </a:r>
            <a:r>
              <a:rPr sz="1600" dirty="0"/>
              <a:t>.</a:t>
            </a:r>
          </a:p>
          <a:p>
            <a:pPr marL="271899" indent="-271899" defTabSz="357353">
              <a:lnSpc>
                <a:spcPct val="170000"/>
              </a:lnSpc>
              <a:spcBef>
                <a:spcPts val="0"/>
              </a:spcBef>
              <a:defRPr sz="2784"/>
            </a:pPr>
            <a:r>
              <a:rPr sz="1600" dirty="0" err="1"/>
              <a:t>Výrazný</a:t>
            </a:r>
            <a:r>
              <a:rPr sz="1600" dirty="0"/>
              <a:t> </a:t>
            </a:r>
            <a:r>
              <a:rPr sz="1600" dirty="0" err="1"/>
              <a:t>rozdiel</a:t>
            </a:r>
            <a:r>
              <a:rPr sz="1600" dirty="0"/>
              <a:t> v </a:t>
            </a:r>
            <a:r>
              <a:rPr sz="1600" dirty="0" err="1"/>
              <a:t>názoroch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dvojjazyčnosť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však</a:t>
            </a:r>
            <a:r>
              <a:rPr sz="1600" dirty="0"/>
              <a:t> </a:t>
            </a:r>
            <a:r>
              <a:rPr sz="1600" dirty="0" err="1"/>
              <a:t>prejavil</a:t>
            </a:r>
            <a:r>
              <a:rPr sz="1600" dirty="0"/>
              <a:t> </a:t>
            </a:r>
            <a:r>
              <a:rPr sz="1600" dirty="0" err="1"/>
              <a:t>medzi</a:t>
            </a:r>
            <a:r>
              <a:rPr sz="1600" dirty="0"/>
              <a:t> </a:t>
            </a:r>
            <a:r>
              <a:rPr sz="1600" dirty="0" err="1"/>
              <a:t>respondentmi</a:t>
            </a:r>
            <a:r>
              <a:rPr sz="1600" dirty="0"/>
              <a:t> </a:t>
            </a:r>
            <a:r>
              <a:rPr sz="1600" dirty="0" err="1"/>
              <a:t>slovenského</a:t>
            </a:r>
            <a:r>
              <a:rPr sz="1600" dirty="0"/>
              <a:t> a </a:t>
            </a:r>
            <a:r>
              <a:rPr sz="1600" dirty="0" err="1"/>
              <a:t>maďarského</a:t>
            </a:r>
            <a:r>
              <a:rPr sz="1600" dirty="0"/>
              <a:t> </a:t>
            </a:r>
            <a:r>
              <a:rPr sz="1600" dirty="0" err="1"/>
              <a:t>materinského</a:t>
            </a:r>
            <a:r>
              <a:rPr sz="1600" dirty="0"/>
              <a:t> </a:t>
            </a:r>
            <a:r>
              <a:rPr sz="1600" dirty="0" err="1"/>
              <a:t>jazyka</a:t>
            </a:r>
            <a:r>
              <a:rPr sz="1600" dirty="0"/>
              <a:t>. </a:t>
            </a:r>
          </a:p>
          <a:p>
            <a:pPr marL="271899" indent="-271899" defTabSz="357353">
              <a:lnSpc>
                <a:spcPct val="170000"/>
              </a:lnSpc>
              <a:spcBef>
                <a:spcPts val="0"/>
              </a:spcBef>
              <a:defRPr sz="2784"/>
            </a:pPr>
            <a:r>
              <a:rPr sz="1600" dirty="0" err="1"/>
              <a:t>Počas</a:t>
            </a:r>
            <a:r>
              <a:rPr sz="1600" dirty="0"/>
              <a:t> </a:t>
            </a:r>
            <a:r>
              <a:rPr sz="1600" dirty="0" err="1"/>
              <a:t>prieskumu</a:t>
            </a:r>
            <a:r>
              <a:rPr sz="1600" dirty="0"/>
              <a:t> </a:t>
            </a:r>
            <a:r>
              <a:rPr sz="1600" dirty="0" err="1"/>
              <a:t>oslovili</a:t>
            </a:r>
            <a:r>
              <a:rPr sz="1600" dirty="0"/>
              <a:t> 17 </a:t>
            </a:r>
            <a:r>
              <a:rPr sz="1600" dirty="0" err="1"/>
              <a:t>po</a:t>
            </a:r>
            <a:r>
              <a:rPr sz="1600" dirty="0"/>
              <a:t> </a:t>
            </a:r>
            <a:r>
              <a:rPr sz="1600" dirty="0" err="1"/>
              <a:t>slovensky</a:t>
            </a:r>
            <a:r>
              <a:rPr sz="1600" dirty="0"/>
              <a:t> a 89 </a:t>
            </a:r>
            <a:r>
              <a:rPr sz="1600" dirty="0" err="1"/>
              <a:t>po</a:t>
            </a:r>
            <a:r>
              <a:rPr sz="1600" dirty="0"/>
              <a:t> </a:t>
            </a:r>
            <a:r>
              <a:rPr sz="1600" dirty="0" err="1"/>
              <a:t>maďarsky</a:t>
            </a:r>
            <a:r>
              <a:rPr sz="1600" dirty="0"/>
              <a:t> </a:t>
            </a:r>
            <a:r>
              <a:rPr sz="1600" dirty="0" err="1"/>
              <a:t>hovoriacich</a:t>
            </a:r>
            <a:r>
              <a:rPr sz="1600" dirty="0"/>
              <a:t> </a:t>
            </a:r>
            <a:r>
              <a:rPr sz="1600" dirty="0" err="1"/>
              <a:t>obchodníkov</a:t>
            </a:r>
            <a:r>
              <a:rPr sz="1600" dirty="0"/>
              <a:t>. Zo </a:t>
            </a:r>
            <a:r>
              <a:rPr sz="1600" dirty="0" err="1"/>
              <a:t>Slovákov</a:t>
            </a:r>
            <a:r>
              <a:rPr sz="1600" dirty="0"/>
              <a:t> </a:t>
            </a:r>
            <a:r>
              <a:rPr sz="1600" dirty="0" err="1"/>
              <a:t>boli</a:t>
            </a:r>
            <a:r>
              <a:rPr sz="1600" dirty="0"/>
              <a:t> </a:t>
            </a:r>
            <a:r>
              <a:rPr sz="1600" dirty="0" err="1"/>
              <a:t>ochotní</a:t>
            </a:r>
            <a:r>
              <a:rPr sz="1600" dirty="0"/>
              <a:t> </a:t>
            </a:r>
            <a:r>
              <a:rPr sz="1600" dirty="0" err="1"/>
              <a:t>odpovedať</a:t>
            </a:r>
            <a:r>
              <a:rPr sz="1600" dirty="0"/>
              <a:t> </a:t>
            </a:r>
            <a:r>
              <a:rPr sz="1600" dirty="0" err="1"/>
              <a:t>len</a:t>
            </a:r>
            <a:r>
              <a:rPr sz="1600" dirty="0"/>
              <a:t> </a:t>
            </a:r>
            <a:r>
              <a:rPr sz="1600" dirty="0" err="1"/>
              <a:t>štyria</a:t>
            </a:r>
            <a:r>
              <a:rPr sz="1600" dirty="0"/>
              <a:t>, z </a:t>
            </a:r>
            <a:r>
              <a:rPr sz="1600" dirty="0" err="1"/>
              <a:t>Maďarov</a:t>
            </a:r>
            <a:r>
              <a:rPr sz="1600" dirty="0"/>
              <a:t> 64. </a:t>
            </a:r>
          </a:p>
          <a:p>
            <a:pPr marL="271899" indent="-271899" defTabSz="357353">
              <a:lnSpc>
                <a:spcPct val="170000"/>
              </a:lnSpc>
              <a:spcBef>
                <a:spcPts val="0"/>
              </a:spcBef>
              <a:defRPr sz="2784"/>
            </a:pPr>
            <a:r>
              <a:rPr sz="1600" dirty="0" err="1"/>
              <a:t>Autori</a:t>
            </a:r>
            <a:r>
              <a:rPr sz="1600" dirty="0"/>
              <a:t> zo </a:t>
            </a:r>
            <a:r>
              <a:rPr sz="1600" dirty="0" err="1"/>
              <a:t>svojich</a:t>
            </a:r>
            <a:r>
              <a:rPr sz="1600" dirty="0"/>
              <a:t> </a:t>
            </a:r>
            <a:r>
              <a:rPr sz="1600" dirty="0" err="1"/>
              <a:t>skúseností</a:t>
            </a:r>
            <a:r>
              <a:rPr sz="1600" dirty="0"/>
              <a:t> v </a:t>
            </a:r>
            <a:r>
              <a:rPr sz="1600" dirty="0" err="1"/>
              <a:t>teréne</a:t>
            </a:r>
            <a:r>
              <a:rPr sz="1600" dirty="0"/>
              <a:t> </a:t>
            </a:r>
            <a:r>
              <a:rPr sz="1600" dirty="0" err="1"/>
              <a:t>vyvodili</a:t>
            </a:r>
            <a:r>
              <a:rPr sz="1600" dirty="0"/>
              <a:t> </a:t>
            </a:r>
            <a:r>
              <a:rPr sz="1600" dirty="0" err="1"/>
              <a:t>záver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pre </a:t>
            </a:r>
            <a:r>
              <a:rPr sz="1600" dirty="0" err="1"/>
              <a:t>slovenskú</a:t>
            </a:r>
            <a:r>
              <a:rPr sz="1600" dirty="0"/>
              <a:t> </a:t>
            </a:r>
            <a:r>
              <a:rPr sz="1600" dirty="0" err="1"/>
              <a:t>societu</a:t>
            </a:r>
            <a:r>
              <a:rPr sz="1600" dirty="0"/>
              <a:t> je </a:t>
            </a:r>
            <a:r>
              <a:rPr sz="1600" dirty="0" err="1"/>
              <a:t>otázka</a:t>
            </a:r>
            <a:r>
              <a:rPr sz="1600" dirty="0"/>
              <a:t> </a:t>
            </a:r>
            <a:r>
              <a:rPr sz="1600" dirty="0" err="1"/>
              <a:t>dvojjazyčnosti</a:t>
            </a:r>
            <a:r>
              <a:rPr sz="1600" dirty="0"/>
              <a:t> </a:t>
            </a:r>
            <a:r>
              <a:rPr sz="1600" dirty="0" err="1"/>
              <a:t>tabuizovaná</a:t>
            </a:r>
            <a:r>
              <a:rPr sz="1600" dirty="0"/>
              <a:t>, </a:t>
            </a:r>
            <a:r>
              <a:rPr sz="1600" dirty="0" err="1"/>
              <a:t>považovaná</a:t>
            </a:r>
            <a:r>
              <a:rPr sz="1600" dirty="0"/>
              <a:t> </a:t>
            </a:r>
            <a:r>
              <a:rPr sz="1600" dirty="0" err="1"/>
              <a:t>za</a:t>
            </a:r>
            <a:r>
              <a:rPr sz="1600" dirty="0"/>
              <a:t> </a:t>
            </a:r>
            <a:r>
              <a:rPr sz="1600" dirty="0" err="1"/>
              <a:t>zdroj</a:t>
            </a:r>
            <a:r>
              <a:rPr sz="1600" dirty="0"/>
              <a:t> </a:t>
            </a:r>
            <a:r>
              <a:rPr sz="1600" dirty="0" err="1"/>
              <a:t>konfliktov</a:t>
            </a:r>
            <a:r>
              <a:rPr sz="1600" dirty="0"/>
              <a:t>, </a:t>
            </a:r>
            <a:r>
              <a:rPr sz="1600" dirty="0" err="1"/>
              <a:t>ba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priam</a:t>
            </a:r>
            <a:r>
              <a:rPr sz="1600" dirty="0"/>
              <a:t> </a:t>
            </a:r>
            <a:r>
              <a:rPr sz="1600" dirty="0" err="1"/>
              <a:t>považuje</a:t>
            </a:r>
            <a:r>
              <a:rPr sz="1600" dirty="0"/>
              <a:t> </a:t>
            </a:r>
            <a:r>
              <a:rPr sz="1600" dirty="0" err="1"/>
              <a:t>za</a:t>
            </a:r>
            <a:r>
              <a:rPr sz="1600" dirty="0"/>
              <a:t> </a:t>
            </a:r>
            <a:r>
              <a:rPr sz="1600" dirty="0" err="1"/>
              <a:t>podporu</a:t>
            </a:r>
            <a:r>
              <a:rPr sz="1600" dirty="0"/>
              <a:t> </a:t>
            </a:r>
            <a:r>
              <a:rPr sz="1600" dirty="0" err="1"/>
              <a:t>nacionalizmu</a:t>
            </a:r>
            <a:r>
              <a:rPr sz="1600" dirty="0"/>
              <a:t> </a:t>
            </a:r>
            <a:r>
              <a:rPr sz="1600" dirty="0" err="1"/>
              <a:t>už</a:t>
            </a:r>
            <a:r>
              <a:rPr sz="1600" dirty="0"/>
              <a:t> </a:t>
            </a:r>
            <a:r>
              <a:rPr sz="1600" dirty="0" err="1"/>
              <a:t>aj</a:t>
            </a:r>
            <a:r>
              <a:rPr sz="1600" dirty="0"/>
              <a:t> </a:t>
            </a:r>
            <a:r>
              <a:rPr sz="1600" dirty="0" err="1"/>
              <a:t>záujem</a:t>
            </a:r>
            <a:r>
              <a:rPr sz="1600" dirty="0"/>
              <a:t> o </a:t>
            </a:r>
            <a:r>
              <a:rPr sz="1600" dirty="0" err="1"/>
              <a:t>zvyklosti</a:t>
            </a:r>
            <a:r>
              <a:rPr sz="1600" dirty="0"/>
              <a:t> v </a:t>
            </a:r>
            <a:r>
              <a:rPr sz="1600" dirty="0" err="1"/>
              <a:t>oblasti</a:t>
            </a:r>
            <a:r>
              <a:rPr sz="1600" dirty="0"/>
              <a:t> </a:t>
            </a:r>
            <a:r>
              <a:rPr sz="1600" dirty="0" err="1"/>
              <a:t>používania</a:t>
            </a:r>
            <a:r>
              <a:rPr sz="1600" dirty="0"/>
              <a:t> </a:t>
            </a:r>
            <a:r>
              <a:rPr sz="1600" dirty="0" err="1"/>
              <a:t>jazykov</a:t>
            </a:r>
            <a:r>
              <a:rPr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63104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V máji 2016 sa uskutočnil v historickom centre Komárna prieskum zameriavajúci sa na nápisy a tabule na fasádach domov na Klapkovom námestí, Župnej a Palatínovej ulice (vlastný výskum E.GY.B., len časti v pešej zóne spomenutých ulíc).…"/>
          <p:cNvSpPr txBox="1">
            <a:spLocks noGrp="1"/>
          </p:cNvSpPr>
          <p:nvPr>
            <p:ph type="body" sz="half" idx="1"/>
          </p:nvPr>
        </p:nvSpPr>
        <p:spPr>
          <a:xfrm>
            <a:off x="1027611" y="196453"/>
            <a:ext cx="9953898" cy="182102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33860" indent="-233860" defTabSz="398428">
              <a:lnSpc>
                <a:spcPct val="170000"/>
              </a:lnSpc>
              <a:spcBef>
                <a:spcPts val="0"/>
              </a:spcBef>
              <a:defRPr sz="2716"/>
            </a:pPr>
            <a:r>
              <a:rPr dirty="0"/>
              <a:t>V </a:t>
            </a:r>
            <a:r>
              <a:rPr dirty="0" err="1"/>
              <a:t>máji</a:t>
            </a:r>
            <a:r>
              <a:rPr dirty="0"/>
              <a:t> 2016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uskutočnil</a:t>
            </a:r>
            <a:r>
              <a:rPr dirty="0"/>
              <a:t> v </a:t>
            </a:r>
            <a:r>
              <a:rPr dirty="0" err="1"/>
              <a:t>historickom</a:t>
            </a:r>
            <a:r>
              <a:rPr dirty="0"/>
              <a:t> </a:t>
            </a:r>
            <a:r>
              <a:rPr dirty="0" err="1"/>
              <a:t>centre</a:t>
            </a:r>
            <a:r>
              <a:rPr dirty="0"/>
              <a:t> </a:t>
            </a:r>
            <a:r>
              <a:rPr dirty="0" err="1"/>
              <a:t>Komárna</a:t>
            </a:r>
            <a:r>
              <a:rPr dirty="0"/>
              <a:t> </a:t>
            </a:r>
            <a:r>
              <a:rPr dirty="0" err="1"/>
              <a:t>prieskum</a:t>
            </a:r>
            <a:r>
              <a:rPr dirty="0"/>
              <a:t> </a:t>
            </a:r>
            <a:r>
              <a:rPr dirty="0" err="1"/>
              <a:t>zameriavajúci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nápisy</a:t>
            </a:r>
            <a:r>
              <a:rPr dirty="0"/>
              <a:t> a </a:t>
            </a:r>
            <a:r>
              <a:rPr dirty="0" err="1"/>
              <a:t>tabule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fasádach</a:t>
            </a:r>
            <a:r>
              <a:rPr dirty="0"/>
              <a:t> </a:t>
            </a:r>
            <a:r>
              <a:rPr dirty="0" err="1"/>
              <a:t>domov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Klapkovom</a:t>
            </a:r>
            <a:r>
              <a:rPr dirty="0"/>
              <a:t> </a:t>
            </a:r>
            <a:r>
              <a:rPr dirty="0" err="1"/>
              <a:t>námestí</a:t>
            </a:r>
            <a:r>
              <a:rPr dirty="0"/>
              <a:t>, </a:t>
            </a:r>
            <a:r>
              <a:rPr dirty="0" err="1"/>
              <a:t>Župnej</a:t>
            </a:r>
            <a:r>
              <a:rPr dirty="0"/>
              <a:t> a </a:t>
            </a:r>
            <a:r>
              <a:rPr dirty="0" err="1"/>
              <a:t>Palatínovej</a:t>
            </a:r>
            <a:r>
              <a:rPr dirty="0"/>
              <a:t> </a:t>
            </a:r>
            <a:r>
              <a:rPr dirty="0" err="1"/>
              <a:t>ulice</a:t>
            </a:r>
            <a:r>
              <a:rPr dirty="0"/>
              <a:t> (</a:t>
            </a:r>
            <a:r>
              <a:rPr dirty="0" err="1"/>
              <a:t>vlastný</a:t>
            </a:r>
            <a:r>
              <a:rPr dirty="0"/>
              <a:t> </a:t>
            </a:r>
            <a:r>
              <a:rPr dirty="0" err="1"/>
              <a:t>výskum</a:t>
            </a:r>
            <a:r>
              <a:rPr dirty="0"/>
              <a:t> E.</a:t>
            </a:r>
            <a:r>
              <a:rPr lang="sk-SK" dirty="0"/>
              <a:t> </a:t>
            </a:r>
            <a:r>
              <a:rPr dirty="0"/>
              <a:t>GY.</a:t>
            </a:r>
            <a:r>
              <a:rPr lang="sk-SK" dirty="0"/>
              <a:t> </a:t>
            </a:r>
            <a:r>
              <a:rPr dirty="0"/>
              <a:t>B., </a:t>
            </a:r>
            <a:r>
              <a:rPr dirty="0" err="1"/>
              <a:t>len</a:t>
            </a:r>
            <a:r>
              <a:rPr dirty="0"/>
              <a:t> </a:t>
            </a:r>
            <a:r>
              <a:rPr dirty="0" err="1"/>
              <a:t>časti</a:t>
            </a:r>
            <a:r>
              <a:rPr dirty="0"/>
              <a:t> v </a:t>
            </a:r>
            <a:r>
              <a:rPr dirty="0" err="1"/>
              <a:t>pešej</a:t>
            </a:r>
            <a:r>
              <a:rPr dirty="0"/>
              <a:t> </a:t>
            </a:r>
            <a:r>
              <a:rPr dirty="0" err="1"/>
              <a:t>zóne</a:t>
            </a:r>
            <a:r>
              <a:rPr dirty="0"/>
              <a:t> </a:t>
            </a:r>
            <a:r>
              <a:rPr dirty="0" err="1"/>
              <a:t>spomenutých</a:t>
            </a:r>
            <a:r>
              <a:rPr dirty="0"/>
              <a:t> </a:t>
            </a:r>
            <a:r>
              <a:rPr dirty="0" err="1"/>
              <a:t>ulíc</a:t>
            </a:r>
            <a:r>
              <a:rPr dirty="0"/>
              <a:t>). </a:t>
            </a:r>
          </a:p>
          <a:p>
            <a:pPr marL="233860" indent="-233860" defTabSz="398428">
              <a:lnSpc>
                <a:spcPct val="170000"/>
              </a:lnSpc>
              <a:spcBef>
                <a:spcPts val="0"/>
              </a:spcBef>
              <a:defRPr sz="2716"/>
            </a:pPr>
            <a:r>
              <a:rPr dirty="0" err="1"/>
              <a:t>Výsledky</a:t>
            </a:r>
            <a:r>
              <a:rPr dirty="0"/>
              <a:t> </a:t>
            </a:r>
            <a:r>
              <a:rPr dirty="0" err="1"/>
              <a:t>graficky</a:t>
            </a:r>
            <a:r>
              <a:rPr dirty="0"/>
              <a:t> </a:t>
            </a:r>
            <a:r>
              <a:rPr dirty="0" err="1"/>
              <a:t>zaznamenáva</a:t>
            </a:r>
            <a:r>
              <a:rPr dirty="0"/>
              <a:t> </a:t>
            </a:r>
            <a:r>
              <a:rPr dirty="0" err="1"/>
              <a:t>Tabuľka</a:t>
            </a:r>
            <a:r>
              <a:rPr dirty="0"/>
              <a:t>:</a:t>
            </a:r>
          </a:p>
        </p:txBody>
      </p:sp>
      <p:graphicFrame>
        <p:nvGraphicFramePr>
          <p:cNvPr id="164" name="Nápisy v centre Komárna"/>
          <p:cNvGraphicFramePr/>
          <p:nvPr>
            <p:extLst>
              <p:ext uri="{D42A27DB-BD31-4B8C-83A1-F6EECF244321}">
                <p14:modId xmlns:p14="http://schemas.microsoft.com/office/powerpoint/2010/main" val="3485500744"/>
              </p:ext>
            </p:extLst>
          </p:nvPr>
        </p:nvGraphicFramePr>
        <p:xfrm>
          <a:off x="5299071" y="1920327"/>
          <a:ext cx="6375042" cy="4465875"/>
        </p:xfrm>
        <a:graphic>
          <a:graphicData uri="http://schemas.openxmlformats.org/drawingml/2006/table">
            <a:tbl>
              <a:tblPr bandRow="1"/>
              <a:tblGrid>
                <a:gridCol w="3578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3905">
                <a:tc grid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7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Nápisy</a:t>
                      </a:r>
                      <a:r>
                        <a:rPr sz="7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 </a:t>
                      </a:r>
                      <a:r>
                        <a:rPr sz="7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centre</a:t>
                      </a:r>
                      <a:r>
                        <a:rPr sz="7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7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Komárna</a:t>
                      </a:r>
                      <a:endParaRPr sz="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5719" marR="35719" marT="35719" marB="35719" anchor="ctr" horzOverflow="overflow">
                    <a:lnL/>
                    <a:lnR/>
                    <a:lnT/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JAZYK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POČET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SLOVENČINA (SK)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247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MAĎARČINA (HU)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HU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OBRÁZOK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ANGLIČTINA (AJ)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NEMČINA (NJ)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HU + AJ + NJ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HU + AJ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HU + NJ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AJ + NJ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AJ + NJ 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 + AJ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INTERNACIONALIZMY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OBRÁZKY (LOGÁ)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</a:t>
                      </a:r>
                    </a:p>
                  </a:txBody>
                  <a:tcPr marL="35719" marR="35719" marT="35719" marB="35719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6899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" descr="Obráz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334" y="195942"/>
            <a:ext cx="5715562" cy="64530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3600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brázok" descr="Obráz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744" y="214701"/>
            <a:ext cx="3892510" cy="5168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Obrázok" descr="Obrázo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854" y="546634"/>
            <a:ext cx="2629003" cy="3999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Obrázok" descr="Obrázo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250421"/>
            <a:ext cx="4580960" cy="268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Obrázok" descr="Obrázok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5217" y="3436901"/>
            <a:ext cx="4335599" cy="32516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15150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5467" y="770466"/>
            <a:ext cx="9381066" cy="56939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200" dirty="0">
                <a:latin typeface="Calibri"/>
                <a:ea typeface="Calibri"/>
                <a:cs typeface="Times New Roman"/>
              </a:rPr>
              <a:t>Istým nedostatkom uvedenej koncepcie, ako sa ukázalo neskôr, bola absencia zložky schopnej explicitne vyjadriť vplyv medzijazykových kontaktov. Neskôr sa však vrátil k pojmu jazyková situácia, aby ho doplnil práve o spomínaný rozmer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viacjazykovosti</a:t>
            </a:r>
            <a:r>
              <a:rPr lang="sk-SK" sz="2200" dirty="0">
                <a:latin typeface="Calibri"/>
                <a:ea typeface="Calibri"/>
                <a:cs typeface="Times New Roman"/>
              </a:rPr>
              <a:t>, t.j. o vzťah medzi kontaktovými jazykmi.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200" dirty="0">
                <a:latin typeface="Calibri"/>
                <a:ea typeface="Calibri"/>
                <a:cs typeface="Times New Roman"/>
              </a:rPr>
              <a:t>J. Horecký zdôrazňuje potrebu rozlišovať vnútornú a vonkajšiu jazykovú situáciu, no rozlišuje toto ponímanie o tretiu zložku, ktorou je inštitucionálna starostlivosť o tento útvar. J. Horecký má na mysli dva typy inštitúcií: na prvom stupni sú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preskripčné</a:t>
            </a:r>
            <a:r>
              <a:rPr lang="sk-SK" sz="2200" dirty="0">
                <a:latin typeface="Calibri"/>
                <a:ea typeface="Calibri"/>
                <a:cs typeface="Times New Roman"/>
              </a:rPr>
              <a:t> inštitúcie, na druhom sú vydavateľstvá, resp. ich jazykové redakcie.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533302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V centre mesta Komárno prevládajú slovenské nápisy a obrázky, resp. logá rôznych firiem a značiek. Na treťom mieste sú dvojjazyčné, slovensko-maďarské tabule, anglický jazyk a na štvrtom internacionalizmy, teda všeobecne zrozumiteľné nápisy.…"/>
          <p:cNvSpPr txBox="1">
            <a:spLocks noGrp="1"/>
          </p:cNvSpPr>
          <p:nvPr>
            <p:ph type="body" idx="1"/>
          </p:nvPr>
        </p:nvSpPr>
        <p:spPr>
          <a:xfrm>
            <a:off x="909902" y="643467"/>
            <a:ext cx="10406063" cy="561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0022" indent="-250022" defTabSz="328600">
              <a:lnSpc>
                <a:spcPct val="170000"/>
              </a:lnSpc>
              <a:spcBef>
                <a:spcPts val="0"/>
              </a:spcBef>
              <a:defRPr sz="2560"/>
            </a:pPr>
            <a:r>
              <a:rPr sz="1900" dirty="0"/>
              <a:t>V </a:t>
            </a:r>
            <a:r>
              <a:rPr sz="1900" dirty="0" err="1"/>
              <a:t>centre</a:t>
            </a:r>
            <a:r>
              <a:rPr sz="1900" dirty="0"/>
              <a:t> </a:t>
            </a:r>
            <a:r>
              <a:rPr sz="1900" dirty="0" err="1"/>
              <a:t>mesta</a:t>
            </a:r>
            <a:r>
              <a:rPr sz="1900" dirty="0"/>
              <a:t> </a:t>
            </a:r>
            <a:r>
              <a:rPr sz="1900" dirty="0" err="1"/>
              <a:t>Komárno</a:t>
            </a:r>
            <a:r>
              <a:rPr sz="1900" dirty="0"/>
              <a:t> </a:t>
            </a:r>
            <a:r>
              <a:rPr sz="1900" dirty="0" err="1"/>
              <a:t>prevládajú</a:t>
            </a:r>
            <a:r>
              <a:rPr sz="1900" dirty="0"/>
              <a:t> </a:t>
            </a:r>
            <a:r>
              <a:rPr sz="1900" dirty="0" err="1"/>
              <a:t>slovenské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 a </a:t>
            </a:r>
            <a:r>
              <a:rPr sz="1900" dirty="0" err="1"/>
              <a:t>obrázky</a:t>
            </a:r>
            <a:r>
              <a:rPr sz="1900" dirty="0"/>
              <a:t>, resp. </a:t>
            </a:r>
            <a:r>
              <a:rPr sz="1900" dirty="0" err="1"/>
              <a:t>logá</a:t>
            </a:r>
            <a:r>
              <a:rPr sz="1900" dirty="0"/>
              <a:t> </a:t>
            </a:r>
            <a:r>
              <a:rPr sz="1900" dirty="0" err="1"/>
              <a:t>rôznych</a:t>
            </a:r>
            <a:r>
              <a:rPr sz="1900" dirty="0"/>
              <a:t> </a:t>
            </a:r>
            <a:r>
              <a:rPr sz="1900" dirty="0" err="1"/>
              <a:t>firiem</a:t>
            </a:r>
            <a:r>
              <a:rPr sz="1900" dirty="0"/>
              <a:t> a </a:t>
            </a:r>
            <a:r>
              <a:rPr sz="1900" dirty="0" err="1"/>
              <a:t>značiek</a:t>
            </a:r>
            <a:r>
              <a:rPr sz="1900" dirty="0"/>
              <a:t>. Na </a:t>
            </a:r>
            <a:r>
              <a:rPr sz="1900" dirty="0" err="1"/>
              <a:t>treťom</a:t>
            </a:r>
            <a:r>
              <a:rPr sz="1900" dirty="0"/>
              <a:t> </a:t>
            </a:r>
            <a:r>
              <a:rPr sz="1900" dirty="0" err="1"/>
              <a:t>mieste</a:t>
            </a:r>
            <a:r>
              <a:rPr sz="1900" dirty="0"/>
              <a:t> </a:t>
            </a:r>
            <a:r>
              <a:rPr sz="1900" dirty="0" err="1"/>
              <a:t>sú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, </a:t>
            </a:r>
            <a:r>
              <a:rPr sz="1900" dirty="0" err="1"/>
              <a:t>slovensko-maďarské</a:t>
            </a:r>
            <a:r>
              <a:rPr sz="1900" dirty="0"/>
              <a:t> </a:t>
            </a:r>
            <a:r>
              <a:rPr sz="1900" dirty="0" err="1"/>
              <a:t>tabule</a:t>
            </a:r>
            <a:r>
              <a:rPr sz="1900" dirty="0"/>
              <a:t>, </a:t>
            </a:r>
            <a:r>
              <a:rPr sz="1900" dirty="0" err="1"/>
              <a:t>anglický</a:t>
            </a:r>
            <a:r>
              <a:rPr sz="1900" dirty="0"/>
              <a:t> </a:t>
            </a:r>
            <a:r>
              <a:rPr sz="1900" dirty="0" err="1"/>
              <a:t>jazyk</a:t>
            </a:r>
            <a:r>
              <a:rPr sz="1900" dirty="0"/>
              <a:t> a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štvrtom</a:t>
            </a:r>
            <a:r>
              <a:rPr sz="1900" dirty="0"/>
              <a:t> </a:t>
            </a:r>
            <a:r>
              <a:rPr sz="1900" dirty="0" err="1"/>
              <a:t>internacionalizmy</a:t>
            </a:r>
            <a:r>
              <a:rPr sz="1900" dirty="0"/>
              <a:t>, </a:t>
            </a:r>
            <a:r>
              <a:rPr sz="1900" dirty="0" err="1"/>
              <a:t>teda</a:t>
            </a:r>
            <a:r>
              <a:rPr sz="1900" dirty="0"/>
              <a:t> </a:t>
            </a:r>
            <a:r>
              <a:rPr sz="1900" dirty="0" err="1"/>
              <a:t>všeobecne</a:t>
            </a:r>
            <a:r>
              <a:rPr sz="1900" dirty="0"/>
              <a:t> </a:t>
            </a:r>
            <a:r>
              <a:rPr sz="1900" dirty="0" err="1"/>
              <a:t>zrozumiteľné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.</a:t>
            </a:r>
          </a:p>
          <a:p>
            <a:pPr marL="250022" indent="-250022" defTabSz="328600">
              <a:lnSpc>
                <a:spcPct val="170000"/>
              </a:lnSpc>
              <a:spcBef>
                <a:spcPts val="0"/>
              </a:spcBef>
              <a:defRPr sz="2560"/>
            </a:pPr>
            <a:r>
              <a:rPr sz="1900" dirty="0" err="1"/>
              <a:t>Zaujímavým</a:t>
            </a:r>
            <a:r>
              <a:rPr sz="1900" dirty="0"/>
              <a:t> bolo </a:t>
            </a:r>
            <a:r>
              <a:rPr sz="1900" dirty="0" err="1"/>
              <a:t>zistenie</a:t>
            </a:r>
            <a:r>
              <a:rPr sz="1900" dirty="0"/>
              <a:t> </a:t>
            </a:r>
            <a:r>
              <a:rPr sz="1900" dirty="0" err="1"/>
              <a:t>týkajúce</a:t>
            </a:r>
            <a:r>
              <a:rPr sz="1900" dirty="0"/>
              <a:t> </a:t>
            </a:r>
            <a:r>
              <a:rPr sz="1900" dirty="0" err="1"/>
              <a:t>jednotlivých</a:t>
            </a:r>
            <a:r>
              <a:rPr sz="1900" dirty="0"/>
              <a:t> </a:t>
            </a:r>
            <a:r>
              <a:rPr sz="1900" dirty="0" err="1"/>
              <a:t>obchodov</a:t>
            </a:r>
            <a:r>
              <a:rPr sz="1900" dirty="0"/>
              <a:t>. </a:t>
            </a:r>
            <a:r>
              <a:rPr sz="1900" dirty="0" err="1"/>
              <a:t>Kým</a:t>
            </a:r>
            <a:r>
              <a:rPr sz="1900" dirty="0"/>
              <a:t> </a:t>
            </a:r>
            <a:r>
              <a:rPr sz="1900" dirty="0" err="1"/>
              <a:t>miestni</a:t>
            </a:r>
            <a:r>
              <a:rPr sz="1900" dirty="0"/>
              <a:t> </a:t>
            </a:r>
            <a:r>
              <a:rPr sz="1900" dirty="0" err="1"/>
              <a:t>obchodníci</a:t>
            </a:r>
            <a:r>
              <a:rPr sz="1900" dirty="0"/>
              <a:t> </a:t>
            </a:r>
            <a:r>
              <a:rPr sz="1900" dirty="0" err="1"/>
              <a:t>uprednostnili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 (</a:t>
            </a:r>
            <a:r>
              <a:rPr sz="1900" dirty="0" err="1"/>
              <a:t>väčšinou</a:t>
            </a:r>
            <a:r>
              <a:rPr sz="1900" dirty="0"/>
              <a:t> </a:t>
            </a:r>
            <a:r>
              <a:rPr sz="1900" dirty="0" err="1"/>
              <a:t>však</a:t>
            </a:r>
            <a:r>
              <a:rPr sz="1900" dirty="0"/>
              <a:t> </a:t>
            </a:r>
            <a:r>
              <a:rPr sz="1900" dirty="0" err="1"/>
              <a:t>len</a:t>
            </a:r>
            <a:r>
              <a:rPr sz="1900" dirty="0"/>
              <a:t> </a:t>
            </a:r>
            <a:r>
              <a:rPr sz="1900" dirty="0" err="1"/>
              <a:t>pri</a:t>
            </a:r>
            <a:r>
              <a:rPr sz="1900" dirty="0"/>
              <a:t> </a:t>
            </a:r>
            <a:r>
              <a:rPr sz="1900" dirty="0" err="1"/>
              <a:t>otváracích</a:t>
            </a:r>
            <a:r>
              <a:rPr sz="1900" dirty="0"/>
              <a:t> </a:t>
            </a:r>
            <a:r>
              <a:rPr sz="1900" dirty="0" err="1"/>
              <a:t>hodinách</a:t>
            </a:r>
            <a:r>
              <a:rPr sz="1900" dirty="0"/>
              <a:t>, </a:t>
            </a:r>
            <a:r>
              <a:rPr sz="1900" dirty="0" err="1"/>
              <a:t>nie</a:t>
            </a:r>
            <a:r>
              <a:rPr sz="1900" dirty="0"/>
              <a:t> </a:t>
            </a:r>
            <a:r>
              <a:rPr sz="1900" dirty="0" err="1"/>
              <a:t>všetky</a:t>
            </a:r>
            <a:r>
              <a:rPr sz="1900" dirty="0"/>
              <a:t> </a:t>
            </a:r>
            <a:r>
              <a:rPr sz="1900" dirty="0" err="1"/>
              <a:t>informácie</a:t>
            </a:r>
            <a:r>
              <a:rPr sz="1900" dirty="0"/>
              <a:t> </a:t>
            </a:r>
            <a:r>
              <a:rPr sz="1900" dirty="0" err="1"/>
              <a:t>boli</a:t>
            </a:r>
            <a:r>
              <a:rPr sz="1900" dirty="0"/>
              <a:t> </a:t>
            </a:r>
            <a:r>
              <a:rPr sz="1900" dirty="0" err="1"/>
              <a:t>dostupné</a:t>
            </a:r>
            <a:r>
              <a:rPr sz="1900" dirty="0"/>
              <a:t> v </a:t>
            </a:r>
            <a:r>
              <a:rPr sz="1900" dirty="0" err="1"/>
              <a:t>maďarskom</a:t>
            </a:r>
            <a:r>
              <a:rPr sz="1900" dirty="0"/>
              <a:t> </a:t>
            </a:r>
            <a:r>
              <a:rPr sz="1900" dirty="0" err="1"/>
              <a:t>jazyku</a:t>
            </a:r>
            <a:r>
              <a:rPr sz="1900" dirty="0"/>
              <a:t>), </a:t>
            </a:r>
            <a:r>
              <a:rPr sz="1900" dirty="0" err="1"/>
              <a:t>celoslovenské</a:t>
            </a:r>
            <a:r>
              <a:rPr sz="1900" dirty="0"/>
              <a:t>, resp. </a:t>
            </a:r>
            <a:r>
              <a:rPr sz="1900" dirty="0" err="1"/>
              <a:t>zahraničné</a:t>
            </a:r>
            <a:r>
              <a:rPr sz="1900" dirty="0"/>
              <a:t> </a:t>
            </a:r>
            <a:r>
              <a:rPr sz="1900" dirty="0" err="1"/>
              <a:t>reťazce</a:t>
            </a:r>
            <a:r>
              <a:rPr sz="1900" dirty="0"/>
              <a:t> </a:t>
            </a:r>
            <a:r>
              <a:rPr sz="1900" dirty="0" err="1"/>
              <a:t>výlučne</a:t>
            </a:r>
            <a:r>
              <a:rPr sz="1900" dirty="0"/>
              <a:t> </a:t>
            </a:r>
            <a:r>
              <a:rPr sz="1900" dirty="0" err="1"/>
              <a:t>slovenské</a:t>
            </a:r>
            <a:r>
              <a:rPr sz="1900" dirty="0"/>
              <a:t> - </a:t>
            </a:r>
            <a:r>
              <a:rPr sz="1900" dirty="0" err="1"/>
              <a:t>okrem</a:t>
            </a:r>
            <a:r>
              <a:rPr sz="1900" dirty="0"/>
              <a:t> </a:t>
            </a:r>
            <a:r>
              <a:rPr sz="1900" dirty="0" err="1"/>
              <a:t>kníhkupectva</a:t>
            </a:r>
            <a:r>
              <a:rPr sz="1900" dirty="0"/>
              <a:t> </a:t>
            </a:r>
            <a:r>
              <a:rPr sz="1900" dirty="0" err="1"/>
              <a:t>Panta</a:t>
            </a:r>
            <a:r>
              <a:rPr sz="1900" dirty="0"/>
              <a:t> </a:t>
            </a:r>
            <a:r>
              <a:rPr sz="1900" dirty="0" err="1"/>
              <a:t>Rhei</a:t>
            </a:r>
            <a:r>
              <a:rPr sz="1900" dirty="0"/>
              <a:t> (</a:t>
            </a:r>
            <a:r>
              <a:rPr sz="1900" dirty="0" err="1"/>
              <a:t>vysvetlením</a:t>
            </a:r>
            <a:r>
              <a:rPr sz="1900" dirty="0"/>
              <a:t> </a:t>
            </a:r>
            <a:r>
              <a:rPr sz="1900" dirty="0" err="1"/>
              <a:t>môže</a:t>
            </a:r>
            <a:r>
              <a:rPr sz="1900" dirty="0"/>
              <a:t> </a:t>
            </a:r>
            <a:r>
              <a:rPr sz="1900" dirty="0" err="1"/>
              <a:t>byť</a:t>
            </a:r>
            <a:r>
              <a:rPr sz="1900" dirty="0"/>
              <a:t> </a:t>
            </a:r>
            <a:r>
              <a:rPr sz="1900" dirty="0" err="1"/>
              <a:t>fakt</a:t>
            </a:r>
            <a:r>
              <a:rPr sz="1900" dirty="0"/>
              <a:t>, </a:t>
            </a:r>
            <a:r>
              <a:rPr sz="1900" dirty="0" err="1"/>
              <a:t>že</a:t>
            </a:r>
            <a:r>
              <a:rPr sz="1900" dirty="0"/>
              <a:t> </a:t>
            </a:r>
            <a:r>
              <a:rPr sz="1900" dirty="0" err="1"/>
              <a:t>jej</a:t>
            </a:r>
            <a:r>
              <a:rPr sz="1900" dirty="0"/>
              <a:t> </a:t>
            </a:r>
            <a:r>
              <a:rPr sz="1900" dirty="0" err="1"/>
              <a:t>majiteľom</a:t>
            </a:r>
            <a:r>
              <a:rPr sz="1900" dirty="0"/>
              <a:t> je </a:t>
            </a:r>
            <a:r>
              <a:rPr sz="1900" dirty="0" err="1"/>
              <a:t>László</a:t>
            </a:r>
            <a:r>
              <a:rPr sz="1900" dirty="0"/>
              <a:t> </a:t>
            </a:r>
            <a:r>
              <a:rPr sz="1900" dirty="0" err="1"/>
              <a:t>Böd</a:t>
            </a:r>
            <a:r>
              <a:rPr lang="sk-SK" sz="1900" dirty="0"/>
              <a:t>ő</a:t>
            </a:r>
            <a:r>
              <a:rPr sz="1900" dirty="0"/>
              <a:t>k, „</a:t>
            </a:r>
            <a:r>
              <a:rPr sz="1900" dirty="0" err="1"/>
              <a:t>slovenský</a:t>
            </a:r>
            <a:r>
              <a:rPr sz="1900" dirty="0"/>
              <a:t> </a:t>
            </a:r>
            <a:r>
              <a:rPr sz="1900" dirty="0" err="1"/>
              <a:t>Maďar</a:t>
            </a:r>
            <a:r>
              <a:rPr sz="1900" dirty="0"/>
              <a:t>“). </a:t>
            </a:r>
          </a:p>
          <a:p>
            <a:pPr marL="250022" indent="-250022" defTabSz="328600">
              <a:lnSpc>
                <a:spcPct val="170000"/>
              </a:lnSpc>
              <a:spcBef>
                <a:spcPts val="0"/>
              </a:spcBef>
              <a:defRPr sz="2560"/>
            </a:pPr>
            <a:r>
              <a:rPr sz="1900" dirty="0" err="1"/>
              <a:t>Prevažovali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 </a:t>
            </a:r>
            <a:r>
              <a:rPr sz="1900" dirty="0" err="1"/>
              <a:t>otváracie</a:t>
            </a:r>
            <a:r>
              <a:rPr sz="1900" dirty="0"/>
              <a:t> </a:t>
            </a:r>
            <a:r>
              <a:rPr sz="1900" dirty="0" err="1"/>
              <a:t>hodiny</a:t>
            </a:r>
            <a:r>
              <a:rPr sz="1900" dirty="0"/>
              <a:t>, </a:t>
            </a:r>
            <a:r>
              <a:rPr sz="1900" dirty="0" err="1"/>
              <a:t>avšak</a:t>
            </a:r>
            <a:r>
              <a:rPr sz="1900" dirty="0"/>
              <a:t> </a:t>
            </a:r>
            <a:r>
              <a:rPr sz="1900" dirty="0" err="1"/>
              <a:t>ostatné</a:t>
            </a:r>
            <a:r>
              <a:rPr sz="1900" dirty="0"/>
              <a:t> </a:t>
            </a:r>
            <a:r>
              <a:rPr sz="1900" dirty="0" err="1"/>
              <a:t>údaje</a:t>
            </a:r>
            <a:r>
              <a:rPr sz="1900" dirty="0"/>
              <a:t> o </a:t>
            </a:r>
            <a:r>
              <a:rPr sz="1900" dirty="0" err="1"/>
              <a:t>prevádzke</a:t>
            </a:r>
            <a:r>
              <a:rPr sz="1900" dirty="0"/>
              <a:t>, </a:t>
            </a:r>
            <a:r>
              <a:rPr sz="1900" dirty="0" err="1"/>
              <a:t>potrebné</a:t>
            </a:r>
            <a:r>
              <a:rPr sz="1900" dirty="0"/>
              <a:t> </a:t>
            </a:r>
            <a:r>
              <a:rPr sz="1900" dirty="0" err="1"/>
              <a:t>len</a:t>
            </a:r>
            <a:r>
              <a:rPr sz="1900" dirty="0"/>
              <a:t> pre </a:t>
            </a:r>
            <a:r>
              <a:rPr sz="1900" dirty="0" err="1"/>
              <a:t>slovenské</a:t>
            </a:r>
            <a:r>
              <a:rPr sz="1900" dirty="0"/>
              <a:t> </a:t>
            </a:r>
            <a:r>
              <a:rPr sz="1900" dirty="0" err="1"/>
              <a:t>úrady</a:t>
            </a:r>
            <a:r>
              <a:rPr sz="1900" dirty="0"/>
              <a:t>, </a:t>
            </a:r>
            <a:r>
              <a:rPr sz="1900" dirty="0" err="1"/>
              <a:t>boli</a:t>
            </a:r>
            <a:r>
              <a:rPr sz="1900" dirty="0"/>
              <a:t> </a:t>
            </a:r>
            <a:r>
              <a:rPr sz="1900" dirty="0" err="1"/>
              <a:t>uvedené</a:t>
            </a:r>
            <a:r>
              <a:rPr sz="1900" dirty="0"/>
              <a:t> </a:t>
            </a:r>
            <a:r>
              <a:rPr sz="1900" dirty="0" err="1"/>
              <a:t>len</a:t>
            </a:r>
            <a:r>
              <a:rPr sz="1900" dirty="0"/>
              <a:t> v </a:t>
            </a:r>
            <a:r>
              <a:rPr sz="1900" dirty="0" err="1"/>
              <a:t>slovenskom</a:t>
            </a:r>
            <a:r>
              <a:rPr sz="1900" dirty="0"/>
              <a:t> </a:t>
            </a:r>
            <a:r>
              <a:rPr sz="1900" dirty="0" err="1"/>
              <a:t>jazyku</a:t>
            </a:r>
            <a:r>
              <a:rPr sz="1900" dirty="0"/>
              <a:t> (</a:t>
            </a:r>
            <a:r>
              <a:rPr sz="1900" dirty="0" err="1"/>
              <a:t>okrem</a:t>
            </a:r>
            <a:r>
              <a:rPr sz="1900" dirty="0"/>
              <a:t> </a:t>
            </a:r>
            <a:r>
              <a:rPr sz="1900" dirty="0" err="1"/>
              <a:t>už</a:t>
            </a:r>
            <a:r>
              <a:rPr sz="1900" dirty="0"/>
              <a:t> </a:t>
            </a:r>
            <a:r>
              <a:rPr sz="1900" dirty="0" err="1"/>
              <a:t>spomenutého</a:t>
            </a:r>
            <a:r>
              <a:rPr sz="1900" dirty="0"/>
              <a:t> </a:t>
            </a:r>
            <a:r>
              <a:rPr sz="1900" dirty="0" err="1"/>
              <a:t>kníhkupectva</a:t>
            </a:r>
            <a:r>
              <a:rPr sz="1900" dirty="0"/>
              <a:t>). </a:t>
            </a:r>
          </a:p>
          <a:p>
            <a:pPr marL="250022" indent="-250022" defTabSz="328600">
              <a:lnSpc>
                <a:spcPct val="170000"/>
              </a:lnSpc>
              <a:spcBef>
                <a:spcPts val="0"/>
              </a:spcBef>
              <a:defRPr sz="2560"/>
            </a:pPr>
            <a:r>
              <a:rPr sz="1900" dirty="0" err="1"/>
              <a:t>Zaznamenali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rôzne</a:t>
            </a:r>
            <a:r>
              <a:rPr sz="1900" dirty="0"/>
              <a:t> </a:t>
            </a:r>
            <a:r>
              <a:rPr sz="1900" dirty="0" err="1"/>
              <a:t>hybridné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, </a:t>
            </a:r>
            <a:r>
              <a:rPr sz="1900" dirty="0" err="1"/>
              <a:t>napr</a:t>
            </a:r>
            <a:r>
              <a:rPr sz="1900" dirty="0"/>
              <a:t>. „</a:t>
            </a:r>
            <a:r>
              <a:rPr sz="1900" dirty="0" err="1"/>
              <a:t>Slovenka</a:t>
            </a:r>
            <a:r>
              <a:rPr sz="1900" dirty="0"/>
              <a:t> since 1921“, </a:t>
            </a:r>
            <a:r>
              <a:rPr sz="1900" dirty="0" err="1"/>
              <a:t>ktoré</a:t>
            </a:r>
            <a:r>
              <a:rPr sz="1900" dirty="0"/>
              <a:t> </a:t>
            </a:r>
            <a:r>
              <a:rPr sz="1900" dirty="0" err="1"/>
              <a:t>pôsobia</a:t>
            </a:r>
            <a:r>
              <a:rPr sz="1900" dirty="0"/>
              <a:t> </a:t>
            </a:r>
            <a:r>
              <a:rPr sz="1900" dirty="0" err="1"/>
              <a:t>priam</a:t>
            </a:r>
            <a:r>
              <a:rPr sz="1900" dirty="0"/>
              <a:t> </a:t>
            </a:r>
            <a:r>
              <a:rPr sz="1900" dirty="0" err="1"/>
              <a:t>komicky</a:t>
            </a:r>
            <a:r>
              <a:rPr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60810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ýlučne po maďarsky boli napísané len pozvánky na rôzne kultúrne podujatia, prípadne pamätné tabule vystavené súkromnými organizáciami. Pamätné tabule osadené mestom sú však vždy dvojjazyčné.…"/>
          <p:cNvSpPr txBox="1">
            <a:spLocks noGrp="1"/>
          </p:cNvSpPr>
          <p:nvPr>
            <p:ph type="body" idx="1"/>
          </p:nvPr>
        </p:nvSpPr>
        <p:spPr>
          <a:xfrm>
            <a:off x="892969" y="397933"/>
            <a:ext cx="10435431" cy="5567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396" indent="-234396" defTabSz="308063">
              <a:lnSpc>
                <a:spcPct val="160000"/>
              </a:lnSpc>
              <a:spcBef>
                <a:spcPts val="0"/>
              </a:spcBef>
              <a:defRPr sz="2400"/>
            </a:pPr>
            <a:r>
              <a:rPr sz="1900" dirty="0" err="1"/>
              <a:t>Výlučne</a:t>
            </a:r>
            <a:r>
              <a:rPr sz="1900" dirty="0"/>
              <a:t> </a:t>
            </a:r>
            <a:r>
              <a:rPr sz="1900" dirty="0" err="1"/>
              <a:t>po</a:t>
            </a:r>
            <a:r>
              <a:rPr sz="1900" dirty="0"/>
              <a:t> </a:t>
            </a:r>
            <a:r>
              <a:rPr sz="1900" dirty="0" err="1"/>
              <a:t>maďarsky</a:t>
            </a:r>
            <a:r>
              <a:rPr sz="1900" dirty="0"/>
              <a:t> </a:t>
            </a:r>
            <a:r>
              <a:rPr sz="1900" dirty="0" err="1"/>
              <a:t>boli</a:t>
            </a:r>
            <a:r>
              <a:rPr sz="1900" dirty="0"/>
              <a:t> </a:t>
            </a:r>
            <a:r>
              <a:rPr sz="1900" dirty="0" err="1"/>
              <a:t>napísané</a:t>
            </a:r>
            <a:r>
              <a:rPr sz="1900" dirty="0"/>
              <a:t> </a:t>
            </a:r>
            <a:r>
              <a:rPr sz="1900" dirty="0" err="1"/>
              <a:t>len</a:t>
            </a:r>
            <a:r>
              <a:rPr sz="1900" dirty="0"/>
              <a:t> </a:t>
            </a:r>
            <a:r>
              <a:rPr sz="1900" dirty="0" err="1"/>
              <a:t>pozvánky</a:t>
            </a:r>
            <a:r>
              <a:rPr sz="1900" dirty="0"/>
              <a:t>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rôzne</a:t>
            </a:r>
            <a:r>
              <a:rPr sz="1900" dirty="0"/>
              <a:t> </a:t>
            </a:r>
            <a:r>
              <a:rPr sz="1900" dirty="0" err="1"/>
              <a:t>kultúrne</a:t>
            </a:r>
            <a:r>
              <a:rPr sz="1900" dirty="0"/>
              <a:t> </a:t>
            </a:r>
            <a:r>
              <a:rPr sz="1900" dirty="0" err="1"/>
              <a:t>podujatia</a:t>
            </a:r>
            <a:r>
              <a:rPr sz="1900" dirty="0"/>
              <a:t>, </a:t>
            </a:r>
            <a:r>
              <a:rPr sz="1900" dirty="0" err="1"/>
              <a:t>prípadne</a:t>
            </a:r>
            <a:r>
              <a:rPr sz="1900" dirty="0"/>
              <a:t> </a:t>
            </a:r>
            <a:r>
              <a:rPr sz="1900" dirty="0" err="1"/>
              <a:t>pamätné</a:t>
            </a:r>
            <a:r>
              <a:rPr sz="1900" dirty="0"/>
              <a:t> </a:t>
            </a:r>
            <a:r>
              <a:rPr sz="1900" dirty="0" err="1"/>
              <a:t>tabule</a:t>
            </a:r>
            <a:r>
              <a:rPr sz="1900" dirty="0"/>
              <a:t> </a:t>
            </a:r>
            <a:r>
              <a:rPr sz="1900" dirty="0" err="1"/>
              <a:t>vystavené</a:t>
            </a:r>
            <a:r>
              <a:rPr sz="1900" dirty="0"/>
              <a:t> </a:t>
            </a:r>
            <a:r>
              <a:rPr sz="1900" dirty="0" err="1"/>
              <a:t>súkromnými</a:t>
            </a:r>
            <a:r>
              <a:rPr sz="1900" dirty="0"/>
              <a:t> </a:t>
            </a:r>
            <a:r>
              <a:rPr sz="1900" dirty="0" err="1"/>
              <a:t>organizáciami</a:t>
            </a:r>
            <a:r>
              <a:rPr sz="1900" dirty="0"/>
              <a:t>. </a:t>
            </a:r>
            <a:r>
              <a:rPr sz="1900" dirty="0" err="1"/>
              <a:t>Pamätné</a:t>
            </a:r>
            <a:r>
              <a:rPr sz="1900" dirty="0"/>
              <a:t> </a:t>
            </a:r>
            <a:r>
              <a:rPr sz="1900" dirty="0" err="1"/>
              <a:t>tabule</a:t>
            </a:r>
            <a:r>
              <a:rPr sz="1900" dirty="0"/>
              <a:t> </a:t>
            </a:r>
            <a:r>
              <a:rPr sz="1900" dirty="0" err="1"/>
              <a:t>osadené</a:t>
            </a:r>
            <a:r>
              <a:rPr sz="1900" dirty="0"/>
              <a:t> </a:t>
            </a:r>
            <a:r>
              <a:rPr sz="1900" dirty="0" err="1"/>
              <a:t>mestom</a:t>
            </a:r>
            <a:r>
              <a:rPr sz="1900" dirty="0"/>
              <a:t> </a:t>
            </a:r>
            <a:r>
              <a:rPr sz="1900" dirty="0" err="1"/>
              <a:t>sú</a:t>
            </a:r>
            <a:r>
              <a:rPr sz="1900" dirty="0"/>
              <a:t> </a:t>
            </a:r>
            <a:r>
              <a:rPr sz="1900" dirty="0" err="1"/>
              <a:t>však</a:t>
            </a:r>
            <a:r>
              <a:rPr sz="1900" dirty="0"/>
              <a:t> </a:t>
            </a:r>
            <a:r>
              <a:rPr sz="1900" dirty="0" err="1"/>
              <a:t>vždy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.</a:t>
            </a:r>
          </a:p>
          <a:p>
            <a:pPr marL="234396" indent="-234396" defTabSz="308063">
              <a:lnSpc>
                <a:spcPct val="160000"/>
              </a:lnSpc>
              <a:spcBef>
                <a:spcPts val="0"/>
              </a:spcBef>
              <a:defRPr sz="2400"/>
            </a:pPr>
            <a:r>
              <a:rPr sz="1900" dirty="0" err="1"/>
              <a:t>Dvojjazyčnosť</a:t>
            </a:r>
            <a:r>
              <a:rPr sz="1900" dirty="0"/>
              <a:t> je </a:t>
            </a:r>
            <a:r>
              <a:rPr sz="1900" dirty="0" err="1"/>
              <a:t>dôsledne</a:t>
            </a:r>
            <a:r>
              <a:rPr sz="1900" dirty="0"/>
              <a:t> </a:t>
            </a:r>
            <a:r>
              <a:rPr sz="1900" dirty="0" err="1"/>
              <a:t>dodržiavaná</a:t>
            </a:r>
            <a:r>
              <a:rPr sz="1900" dirty="0"/>
              <a:t> zo </a:t>
            </a:r>
            <a:r>
              <a:rPr sz="1900" dirty="0" err="1"/>
              <a:t>strany</a:t>
            </a:r>
            <a:r>
              <a:rPr sz="1900" dirty="0"/>
              <a:t> </a:t>
            </a:r>
            <a:r>
              <a:rPr sz="1900" dirty="0" err="1"/>
              <a:t>mesta</a:t>
            </a:r>
            <a:r>
              <a:rPr sz="1900" dirty="0"/>
              <a:t> a </a:t>
            </a:r>
            <a:r>
              <a:rPr sz="1900" dirty="0" err="1"/>
              <a:t>štátu</a:t>
            </a:r>
            <a:r>
              <a:rPr sz="1900" dirty="0"/>
              <a:t>. </a:t>
            </a:r>
            <a:r>
              <a:rPr sz="1900" dirty="0" err="1"/>
              <a:t>Všetky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fasádach</a:t>
            </a:r>
            <a:r>
              <a:rPr sz="1900" dirty="0"/>
              <a:t> </a:t>
            </a:r>
            <a:r>
              <a:rPr sz="1900" dirty="0" err="1"/>
              <a:t>úradov</a:t>
            </a:r>
            <a:r>
              <a:rPr sz="1900" dirty="0"/>
              <a:t> a </a:t>
            </a:r>
            <a:r>
              <a:rPr sz="1900" dirty="0" err="1"/>
              <a:t>inštitúcií</a:t>
            </a:r>
            <a:r>
              <a:rPr sz="1900" dirty="0"/>
              <a:t>, </a:t>
            </a:r>
            <a:r>
              <a:rPr sz="1900" dirty="0" err="1"/>
              <a:t>ako</a:t>
            </a:r>
            <a:r>
              <a:rPr sz="1900" dirty="0"/>
              <a:t> </a:t>
            </a:r>
            <a:r>
              <a:rPr sz="1900" dirty="0" err="1"/>
              <a:t>aj</a:t>
            </a:r>
            <a:r>
              <a:rPr sz="1900" dirty="0"/>
              <a:t> </a:t>
            </a:r>
            <a:r>
              <a:rPr sz="1900" dirty="0" err="1"/>
              <a:t>názvy</a:t>
            </a:r>
            <a:r>
              <a:rPr sz="1900" dirty="0"/>
              <a:t> </a:t>
            </a:r>
            <a:r>
              <a:rPr sz="1900" dirty="0" err="1"/>
              <a:t>ulíc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uvádzajú</a:t>
            </a:r>
            <a:r>
              <a:rPr sz="1900" dirty="0"/>
              <a:t> v </a:t>
            </a:r>
            <a:r>
              <a:rPr sz="1900" dirty="0" err="1"/>
              <a:t>slovenskom</a:t>
            </a:r>
            <a:r>
              <a:rPr sz="1900" dirty="0"/>
              <a:t> a v </a:t>
            </a:r>
            <a:r>
              <a:rPr sz="1900" dirty="0" err="1"/>
              <a:t>maďarskom</a:t>
            </a:r>
            <a:r>
              <a:rPr sz="1900" dirty="0"/>
              <a:t> </a:t>
            </a:r>
            <a:r>
              <a:rPr sz="1900" dirty="0" err="1"/>
              <a:t>jazyku</a:t>
            </a:r>
            <a:r>
              <a:rPr sz="1900" dirty="0"/>
              <a:t> </a:t>
            </a:r>
            <a:r>
              <a:rPr sz="1900" dirty="0" err="1"/>
              <a:t>rovnocenne</a:t>
            </a:r>
            <a:r>
              <a:rPr sz="1900" dirty="0"/>
              <a:t> (</a:t>
            </a:r>
            <a:r>
              <a:rPr sz="1900" dirty="0" err="1"/>
              <a:t>rovnaká</a:t>
            </a:r>
            <a:r>
              <a:rPr sz="1900" dirty="0"/>
              <a:t> </a:t>
            </a:r>
            <a:r>
              <a:rPr sz="1900" dirty="0" err="1"/>
              <a:t>veľkosť</a:t>
            </a:r>
            <a:r>
              <a:rPr sz="1900" dirty="0"/>
              <a:t> </a:t>
            </a:r>
            <a:r>
              <a:rPr sz="1900" dirty="0" err="1"/>
              <a:t>písma</a:t>
            </a:r>
            <a:r>
              <a:rPr sz="1900" dirty="0"/>
              <a:t>, </a:t>
            </a:r>
            <a:r>
              <a:rPr sz="1900" dirty="0" err="1"/>
              <a:t>farba</a:t>
            </a:r>
            <a:r>
              <a:rPr sz="1900" dirty="0"/>
              <a:t> </a:t>
            </a:r>
            <a:r>
              <a:rPr sz="1900" dirty="0" err="1"/>
              <a:t>aj</a:t>
            </a:r>
            <a:r>
              <a:rPr sz="1900" dirty="0"/>
              <a:t> </a:t>
            </a:r>
            <a:r>
              <a:rPr sz="1900" dirty="0" err="1"/>
              <a:t>viditeľnosť</a:t>
            </a:r>
            <a:r>
              <a:rPr sz="1900" dirty="0"/>
              <a:t>). </a:t>
            </a:r>
          </a:p>
          <a:p>
            <a:pPr marL="234396" indent="-234396" defTabSz="308063">
              <a:lnSpc>
                <a:spcPct val="160000"/>
              </a:lnSpc>
              <a:spcBef>
                <a:spcPts val="0"/>
              </a:spcBef>
              <a:defRPr sz="2400"/>
            </a:pPr>
            <a:r>
              <a:rPr sz="1900" dirty="0"/>
              <a:t>Pre </a:t>
            </a:r>
            <a:r>
              <a:rPr sz="1900" dirty="0" err="1"/>
              <a:t>jazykovú</a:t>
            </a:r>
            <a:r>
              <a:rPr sz="1900" dirty="0"/>
              <a:t> </a:t>
            </a:r>
            <a:r>
              <a:rPr sz="1900" dirty="0" err="1"/>
              <a:t>krajinu</a:t>
            </a:r>
            <a:r>
              <a:rPr sz="1900" dirty="0"/>
              <a:t> </a:t>
            </a:r>
            <a:r>
              <a:rPr sz="1900" dirty="0" err="1"/>
              <a:t>historického</a:t>
            </a:r>
            <a:r>
              <a:rPr sz="1900" dirty="0"/>
              <a:t> </a:t>
            </a:r>
            <a:r>
              <a:rPr sz="1900" dirty="0" err="1"/>
              <a:t>centra</a:t>
            </a:r>
            <a:r>
              <a:rPr sz="1900" dirty="0"/>
              <a:t> </a:t>
            </a:r>
            <a:r>
              <a:rPr sz="1900" dirty="0" err="1"/>
              <a:t>Komárna</a:t>
            </a:r>
            <a:r>
              <a:rPr sz="1900" dirty="0"/>
              <a:t> je </a:t>
            </a:r>
            <a:r>
              <a:rPr sz="1900" dirty="0" err="1"/>
              <a:t>teda</a:t>
            </a:r>
            <a:r>
              <a:rPr sz="1900" dirty="0"/>
              <a:t> </a:t>
            </a:r>
            <a:r>
              <a:rPr sz="1900" dirty="0" err="1"/>
              <a:t>charakteristické</a:t>
            </a:r>
            <a:r>
              <a:rPr sz="1900" dirty="0"/>
              <a:t>, </a:t>
            </a:r>
            <a:r>
              <a:rPr sz="1900" dirty="0" err="1"/>
              <a:t>že</a:t>
            </a:r>
            <a:r>
              <a:rPr sz="1900" dirty="0"/>
              <a:t> </a:t>
            </a:r>
            <a:r>
              <a:rPr sz="1900" dirty="0" err="1"/>
              <a:t>pokračuje</a:t>
            </a:r>
            <a:r>
              <a:rPr sz="1900" dirty="0"/>
              <a:t> v </a:t>
            </a:r>
            <a:r>
              <a:rPr sz="1900" dirty="0" err="1"/>
              <a:t>ceste</a:t>
            </a:r>
            <a:r>
              <a:rPr sz="1900" dirty="0"/>
              <a:t> </a:t>
            </a:r>
            <a:r>
              <a:rPr sz="1900" dirty="0" err="1"/>
              <a:t>jazykovej</a:t>
            </a:r>
            <a:r>
              <a:rPr sz="1900" dirty="0"/>
              <a:t> </a:t>
            </a:r>
            <a:r>
              <a:rPr sz="1900" dirty="0" err="1"/>
              <a:t>ekonomizácie</a:t>
            </a:r>
            <a:r>
              <a:rPr sz="1900" dirty="0"/>
              <a:t> </a:t>
            </a:r>
            <a:r>
              <a:rPr sz="1900" dirty="0" err="1"/>
              <a:t>na</a:t>
            </a:r>
            <a:r>
              <a:rPr sz="1900" dirty="0"/>
              <a:t> </a:t>
            </a:r>
            <a:r>
              <a:rPr sz="1900" dirty="0" err="1"/>
              <a:t>úkor</a:t>
            </a:r>
            <a:r>
              <a:rPr sz="1900" dirty="0"/>
              <a:t> </a:t>
            </a:r>
            <a:r>
              <a:rPr sz="1900" dirty="0" err="1"/>
              <a:t>maďarčiny</a:t>
            </a:r>
            <a:r>
              <a:rPr sz="1900" dirty="0"/>
              <a:t>. </a:t>
            </a:r>
          </a:p>
          <a:p>
            <a:pPr marL="234396" indent="-234396" defTabSz="308063">
              <a:lnSpc>
                <a:spcPct val="160000"/>
              </a:lnSpc>
              <a:spcBef>
                <a:spcPts val="0"/>
              </a:spcBef>
              <a:defRPr sz="2400"/>
            </a:pPr>
            <a:r>
              <a:rPr sz="1900" dirty="0" err="1"/>
              <a:t>Aj</a:t>
            </a:r>
            <a:r>
              <a:rPr sz="1900" dirty="0"/>
              <a:t> </a:t>
            </a:r>
            <a:r>
              <a:rPr sz="1900" dirty="0" err="1"/>
              <a:t>týmto</a:t>
            </a:r>
            <a:r>
              <a:rPr sz="1900" dirty="0"/>
              <a:t> </a:t>
            </a:r>
            <a:r>
              <a:rPr sz="1900" dirty="0" err="1"/>
              <a:t>prieskumom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podopierajú</a:t>
            </a:r>
            <a:r>
              <a:rPr sz="1900" dirty="0"/>
              <a:t> </a:t>
            </a:r>
            <a:r>
              <a:rPr sz="1900" dirty="0" err="1"/>
              <a:t>zistenia</a:t>
            </a:r>
            <a:r>
              <a:rPr sz="1900" dirty="0"/>
              <a:t> </a:t>
            </a:r>
            <a:r>
              <a:rPr sz="1900" dirty="0" err="1"/>
              <a:t>už</a:t>
            </a:r>
            <a:r>
              <a:rPr sz="1900" dirty="0"/>
              <a:t> </a:t>
            </a:r>
            <a:r>
              <a:rPr sz="1900" dirty="0" err="1"/>
              <a:t>spomenutých</a:t>
            </a:r>
            <a:r>
              <a:rPr sz="1900" dirty="0"/>
              <a:t> </a:t>
            </a:r>
            <a:r>
              <a:rPr sz="1900" dirty="0" err="1"/>
              <a:t>predchádzajúcich</a:t>
            </a:r>
            <a:r>
              <a:rPr sz="1900" dirty="0"/>
              <a:t> </a:t>
            </a:r>
            <a:r>
              <a:rPr sz="1900" dirty="0" err="1"/>
              <a:t>výskumov</a:t>
            </a:r>
            <a:r>
              <a:rPr sz="1900" dirty="0"/>
              <a:t>, </a:t>
            </a:r>
            <a:r>
              <a:rPr sz="1900" dirty="0" err="1"/>
              <a:t>že</a:t>
            </a:r>
            <a:r>
              <a:rPr sz="1900" dirty="0"/>
              <a:t> v </a:t>
            </a:r>
            <a:r>
              <a:rPr sz="1900" dirty="0" err="1"/>
              <a:t>Komárne</a:t>
            </a:r>
            <a:r>
              <a:rPr sz="1900" dirty="0"/>
              <a:t> je </a:t>
            </a:r>
            <a:r>
              <a:rPr sz="1900" dirty="0" err="1"/>
              <a:t>vizuálna</a:t>
            </a:r>
            <a:r>
              <a:rPr sz="1900" dirty="0"/>
              <a:t> </a:t>
            </a:r>
            <a:r>
              <a:rPr sz="1900" dirty="0" err="1"/>
              <a:t>dvojjazyčnosť</a:t>
            </a:r>
            <a:r>
              <a:rPr sz="1900" dirty="0"/>
              <a:t> v </a:t>
            </a:r>
            <a:r>
              <a:rPr sz="1900" dirty="0" err="1"/>
              <a:t>ústraní</a:t>
            </a:r>
            <a:r>
              <a:rPr sz="1900" dirty="0"/>
              <a:t>. </a:t>
            </a:r>
            <a:r>
              <a:rPr sz="1900" dirty="0" err="1"/>
              <a:t>Kým</a:t>
            </a:r>
            <a:r>
              <a:rPr sz="1900" dirty="0"/>
              <a:t> </a:t>
            </a:r>
            <a:r>
              <a:rPr sz="1900" dirty="0" err="1"/>
              <a:t>dvojjazyčné</a:t>
            </a:r>
            <a:r>
              <a:rPr sz="1900" dirty="0"/>
              <a:t> </a:t>
            </a:r>
            <a:r>
              <a:rPr sz="1900" dirty="0" err="1"/>
              <a:t>nápisy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vyskytujú</a:t>
            </a:r>
            <a:r>
              <a:rPr sz="1900" dirty="0"/>
              <a:t> </a:t>
            </a:r>
            <a:r>
              <a:rPr sz="1900" dirty="0" err="1"/>
              <a:t>pomenej</a:t>
            </a:r>
            <a:r>
              <a:rPr sz="1900" dirty="0"/>
              <a:t>, do </a:t>
            </a:r>
            <a:r>
              <a:rPr sz="1900" dirty="0" err="1"/>
              <a:t>popredia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dostávajú</a:t>
            </a:r>
            <a:r>
              <a:rPr sz="1900" dirty="0"/>
              <a:t> </a:t>
            </a:r>
            <a:r>
              <a:rPr sz="1900" dirty="0" err="1"/>
              <a:t>rôzne</a:t>
            </a:r>
            <a:r>
              <a:rPr sz="1900" dirty="0"/>
              <a:t> </a:t>
            </a:r>
            <a:r>
              <a:rPr sz="1900" dirty="0" err="1"/>
              <a:t>všeobecne</a:t>
            </a:r>
            <a:r>
              <a:rPr sz="1900" dirty="0"/>
              <a:t> </a:t>
            </a:r>
            <a:r>
              <a:rPr sz="1900" dirty="0" err="1"/>
              <a:t>zrozumiteľné</a:t>
            </a:r>
            <a:r>
              <a:rPr sz="1900" dirty="0"/>
              <a:t> </a:t>
            </a:r>
            <a:r>
              <a:rPr sz="1900" dirty="0" err="1"/>
              <a:t>logá</a:t>
            </a:r>
            <a:r>
              <a:rPr sz="1900" dirty="0"/>
              <a:t>, </a:t>
            </a:r>
            <a:r>
              <a:rPr sz="1900" dirty="0" err="1"/>
              <a:t>nápisy</a:t>
            </a:r>
            <a:r>
              <a:rPr sz="1900" dirty="0"/>
              <a:t> a </a:t>
            </a:r>
            <a:r>
              <a:rPr sz="1900" dirty="0" err="1"/>
              <a:t>reklama</a:t>
            </a:r>
            <a:r>
              <a:rPr sz="1900" dirty="0"/>
              <a:t>. </a:t>
            </a:r>
          </a:p>
          <a:p>
            <a:pPr marL="234396" indent="-234396" defTabSz="308063">
              <a:lnSpc>
                <a:spcPct val="160000"/>
              </a:lnSpc>
              <a:spcBef>
                <a:spcPts val="0"/>
              </a:spcBef>
              <a:defRPr sz="2400"/>
            </a:pPr>
            <a:r>
              <a:rPr sz="1900" dirty="0" err="1"/>
              <a:t>Otázkou</a:t>
            </a:r>
            <a:r>
              <a:rPr sz="1900" dirty="0"/>
              <a:t> </a:t>
            </a:r>
            <a:r>
              <a:rPr sz="1900" dirty="0" err="1"/>
              <a:t>však</a:t>
            </a:r>
            <a:r>
              <a:rPr sz="1900" dirty="0"/>
              <a:t> </a:t>
            </a:r>
            <a:r>
              <a:rPr sz="1900" dirty="0" err="1"/>
              <a:t>zostáva</a:t>
            </a:r>
            <a:r>
              <a:rPr sz="1900" dirty="0"/>
              <a:t>: </a:t>
            </a:r>
            <a:r>
              <a:rPr sz="1900" dirty="0" err="1"/>
              <a:t>aký</a:t>
            </a:r>
            <a:r>
              <a:rPr sz="1900" dirty="0"/>
              <a:t> </a:t>
            </a:r>
            <a:r>
              <a:rPr sz="1900" dirty="0" err="1"/>
              <a:t>zmysel</a:t>
            </a:r>
            <a:r>
              <a:rPr sz="1900" dirty="0"/>
              <a:t> </a:t>
            </a:r>
            <a:r>
              <a:rPr sz="1900" dirty="0" err="1"/>
              <a:t>má</a:t>
            </a:r>
            <a:r>
              <a:rPr sz="1900" dirty="0"/>
              <a:t> </a:t>
            </a:r>
            <a:r>
              <a:rPr sz="1900" dirty="0" err="1"/>
              <a:t>jazyková</a:t>
            </a:r>
            <a:r>
              <a:rPr sz="1900" dirty="0"/>
              <a:t> </a:t>
            </a:r>
            <a:r>
              <a:rPr sz="1900" dirty="0" err="1"/>
              <a:t>ekonomizácia</a:t>
            </a:r>
            <a:r>
              <a:rPr sz="1900" dirty="0"/>
              <a:t>, </a:t>
            </a:r>
            <a:r>
              <a:rPr sz="1900" dirty="0" err="1"/>
              <a:t>ak</a:t>
            </a:r>
            <a:r>
              <a:rPr sz="1900" dirty="0"/>
              <a:t> </a:t>
            </a:r>
            <a:r>
              <a:rPr sz="1900" dirty="0" err="1"/>
              <a:t>sa</a:t>
            </a:r>
            <a:r>
              <a:rPr sz="1900" dirty="0"/>
              <a:t> </a:t>
            </a:r>
            <a:r>
              <a:rPr sz="1900" dirty="0" err="1"/>
              <a:t>priestor</a:t>
            </a:r>
            <a:r>
              <a:rPr sz="1900" dirty="0"/>
              <a:t> </a:t>
            </a:r>
            <a:r>
              <a:rPr sz="1900" dirty="0" err="1"/>
              <a:t>zahlcuje</a:t>
            </a:r>
            <a:r>
              <a:rPr sz="1900" dirty="0"/>
              <a:t> </a:t>
            </a:r>
            <a:r>
              <a:rPr sz="1900" dirty="0" err="1"/>
              <a:t>vizuálnym</a:t>
            </a:r>
            <a:r>
              <a:rPr sz="1900" dirty="0"/>
              <a:t> </a:t>
            </a:r>
            <a:r>
              <a:rPr sz="1900" dirty="0" err="1"/>
              <a:t>smogom</a:t>
            </a:r>
            <a:r>
              <a:rPr sz="19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3954507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Vlnu búrlivej diskusie vyvolalo aj osadenie maďarského názvu železničnej stanice na priečelie budovy v apríli 2017.…"/>
          <p:cNvSpPr txBox="1">
            <a:spLocks noGrp="1"/>
          </p:cNvSpPr>
          <p:nvPr>
            <p:ph type="body" idx="1"/>
          </p:nvPr>
        </p:nvSpPr>
        <p:spPr>
          <a:xfrm>
            <a:off x="892969" y="626533"/>
            <a:ext cx="10406063" cy="53384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774" indent="-268774" defTabSz="353246">
              <a:lnSpc>
                <a:spcPct val="160000"/>
              </a:lnSpc>
              <a:spcBef>
                <a:spcPts val="0"/>
              </a:spcBef>
              <a:defRPr sz="2752"/>
            </a:pPr>
            <a:r>
              <a:rPr sz="2000" dirty="0" err="1"/>
              <a:t>Vlnu</a:t>
            </a:r>
            <a:r>
              <a:rPr sz="2000" dirty="0"/>
              <a:t> </a:t>
            </a:r>
            <a:r>
              <a:rPr sz="2000" dirty="0" err="1"/>
              <a:t>búrlivej</a:t>
            </a:r>
            <a:r>
              <a:rPr sz="2000" dirty="0"/>
              <a:t> </a:t>
            </a:r>
            <a:r>
              <a:rPr sz="2000" dirty="0" err="1"/>
              <a:t>diskusie</a:t>
            </a:r>
            <a:r>
              <a:rPr sz="2000" dirty="0"/>
              <a:t> </a:t>
            </a:r>
            <a:r>
              <a:rPr sz="2000" dirty="0" err="1"/>
              <a:t>vyvolalo</a:t>
            </a:r>
            <a:r>
              <a:rPr sz="2000" dirty="0"/>
              <a:t> </a:t>
            </a:r>
            <a:r>
              <a:rPr sz="2000" dirty="0" err="1"/>
              <a:t>aj</a:t>
            </a:r>
            <a:r>
              <a:rPr sz="2000" dirty="0"/>
              <a:t> </a:t>
            </a:r>
            <a:r>
              <a:rPr sz="2000" dirty="0" err="1"/>
              <a:t>osadenie</a:t>
            </a:r>
            <a:r>
              <a:rPr sz="2000" dirty="0"/>
              <a:t> </a:t>
            </a:r>
            <a:r>
              <a:rPr sz="2000" dirty="0" err="1"/>
              <a:t>maďarského</a:t>
            </a:r>
            <a:r>
              <a:rPr sz="2000" dirty="0"/>
              <a:t> </a:t>
            </a:r>
            <a:r>
              <a:rPr sz="2000" dirty="0" err="1"/>
              <a:t>názvu</a:t>
            </a:r>
            <a:r>
              <a:rPr sz="2000" dirty="0"/>
              <a:t> </a:t>
            </a:r>
            <a:r>
              <a:rPr sz="2000" dirty="0" err="1"/>
              <a:t>železničnej</a:t>
            </a:r>
            <a:r>
              <a:rPr sz="2000" dirty="0"/>
              <a:t> </a:t>
            </a:r>
            <a:r>
              <a:rPr sz="2000" dirty="0" err="1"/>
              <a:t>stanice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priečelie</a:t>
            </a:r>
            <a:r>
              <a:rPr sz="2000" dirty="0"/>
              <a:t> </a:t>
            </a:r>
            <a:r>
              <a:rPr sz="2000" dirty="0" err="1"/>
              <a:t>budovy</a:t>
            </a:r>
            <a:r>
              <a:rPr sz="2000" dirty="0"/>
              <a:t> v </a:t>
            </a:r>
            <a:r>
              <a:rPr sz="2000" dirty="0" err="1"/>
              <a:t>apríli</a:t>
            </a:r>
            <a:r>
              <a:rPr sz="2000" dirty="0"/>
              <a:t> 2017.</a:t>
            </a:r>
          </a:p>
          <a:p>
            <a:pPr marL="268774" indent="-268774" defTabSz="353246">
              <a:lnSpc>
                <a:spcPct val="160000"/>
              </a:lnSpc>
              <a:spcBef>
                <a:spcPts val="0"/>
              </a:spcBef>
              <a:defRPr sz="2752"/>
            </a:pPr>
            <a:r>
              <a:rPr sz="2000" dirty="0"/>
              <a:t> </a:t>
            </a:r>
            <a:r>
              <a:rPr sz="2000" dirty="0" err="1"/>
              <a:t>Kým</a:t>
            </a:r>
            <a:r>
              <a:rPr sz="2000" dirty="0"/>
              <a:t> </a:t>
            </a:r>
            <a:r>
              <a:rPr sz="2000" dirty="0" err="1"/>
              <a:t>miestne</a:t>
            </a:r>
            <a:r>
              <a:rPr sz="2000" dirty="0"/>
              <a:t> </a:t>
            </a:r>
            <a:r>
              <a:rPr sz="2000" dirty="0" err="1"/>
              <a:t>média</a:t>
            </a:r>
            <a:r>
              <a:rPr sz="2000" dirty="0"/>
              <a:t> s </a:t>
            </a:r>
            <a:r>
              <a:rPr sz="2000" dirty="0" err="1"/>
              <a:t>nadšením</a:t>
            </a:r>
            <a:r>
              <a:rPr sz="2000" dirty="0"/>
              <a:t> </a:t>
            </a:r>
            <a:r>
              <a:rPr sz="2000" dirty="0" err="1"/>
              <a:t>informovali</a:t>
            </a:r>
            <a:r>
              <a:rPr sz="2000" dirty="0"/>
              <a:t> o </a:t>
            </a:r>
            <a:r>
              <a:rPr sz="2000" dirty="0" err="1"/>
              <a:t>tejto</a:t>
            </a:r>
            <a:r>
              <a:rPr sz="2000" dirty="0"/>
              <a:t> </a:t>
            </a:r>
            <a:r>
              <a:rPr sz="2000" dirty="0" err="1"/>
              <a:t>udalosti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sociálnych</a:t>
            </a:r>
            <a:r>
              <a:rPr sz="2000" dirty="0"/>
              <a:t> </a:t>
            </a:r>
            <a:r>
              <a:rPr sz="2000" dirty="0" err="1"/>
              <a:t>sieťach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rozprúdila</a:t>
            </a:r>
            <a:r>
              <a:rPr sz="2000" dirty="0"/>
              <a:t> </a:t>
            </a:r>
            <a:r>
              <a:rPr sz="2000" dirty="0" err="1"/>
              <a:t>ostrá</a:t>
            </a:r>
            <a:r>
              <a:rPr sz="2000" dirty="0"/>
              <a:t> </a:t>
            </a:r>
            <a:r>
              <a:rPr sz="2000" dirty="0" err="1"/>
              <a:t>diskusia</a:t>
            </a:r>
            <a:r>
              <a:rPr sz="2000" dirty="0"/>
              <a:t> </a:t>
            </a:r>
            <a:r>
              <a:rPr sz="2000" dirty="0" err="1"/>
              <a:t>medzi</a:t>
            </a:r>
            <a:r>
              <a:rPr sz="2000" dirty="0"/>
              <a:t> </a:t>
            </a:r>
            <a:r>
              <a:rPr sz="2000" dirty="0" err="1"/>
              <a:t>obyvateľmi</a:t>
            </a:r>
            <a:r>
              <a:rPr sz="2000" dirty="0"/>
              <a:t>. </a:t>
            </a:r>
            <a:r>
              <a:rPr sz="2000" dirty="0" err="1"/>
              <a:t>Titulný</a:t>
            </a:r>
            <a:r>
              <a:rPr sz="2000" dirty="0"/>
              <a:t> </a:t>
            </a:r>
            <a:r>
              <a:rPr sz="2000" dirty="0" err="1"/>
              <a:t>článok</a:t>
            </a:r>
            <a:r>
              <a:rPr sz="2000" dirty="0"/>
              <a:t>  </a:t>
            </a:r>
            <a:r>
              <a:rPr sz="2000" dirty="0" err="1"/>
              <a:t>stránky</a:t>
            </a:r>
            <a:r>
              <a:rPr sz="2000" dirty="0"/>
              <a:t> „</a:t>
            </a:r>
            <a:r>
              <a:rPr sz="2000" dirty="0" err="1"/>
              <a:t>Ahoj</a:t>
            </a:r>
            <a:r>
              <a:rPr sz="2000" dirty="0"/>
              <a:t> </a:t>
            </a:r>
            <a:r>
              <a:rPr sz="2000" dirty="0" err="1"/>
              <a:t>Komárno</a:t>
            </a:r>
            <a:r>
              <a:rPr sz="2000" dirty="0"/>
              <a:t>“ </a:t>
            </a:r>
            <a:r>
              <a:rPr sz="2000" dirty="0" err="1"/>
              <a:t>na</a:t>
            </a:r>
            <a:r>
              <a:rPr sz="2000" dirty="0"/>
              <a:t> Facebook-u </a:t>
            </a:r>
            <a:r>
              <a:rPr sz="2000" dirty="0" err="1"/>
              <a:t>ohodnotilo</a:t>
            </a:r>
            <a:r>
              <a:rPr sz="2000" dirty="0"/>
              <a:t> do </a:t>
            </a:r>
            <a:r>
              <a:rPr sz="2000" dirty="0" err="1"/>
              <a:t>polnoci</a:t>
            </a:r>
            <a:r>
              <a:rPr sz="2000" dirty="0"/>
              <a:t> 30. </a:t>
            </a:r>
            <a:r>
              <a:rPr sz="2000" dirty="0" err="1"/>
              <a:t>apríla</a:t>
            </a:r>
            <a:r>
              <a:rPr sz="2000" dirty="0"/>
              <a:t> 433 </a:t>
            </a:r>
            <a:r>
              <a:rPr sz="2000" dirty="0" err="1"/>
              <a:t>používateľov</a:t>
            </a:r>
            <a:r>
              <a:rPr sz="2000" dirty="0"/>
              <a:t> </a:t>
            </a:r>
            <a:r>
              <a:rPr sz="2000" dirty="0" err="1"/>
              <a:t>sociálnej</a:t>
            </a:r>
            <a:r>
              <a:rPr sz="2000" dirty="0"/>
              <a:t> </a:t>
            </a:r>
            <a:r>
              <a:rPr sz="2000" dirty="0" err="1"/>
              <a:t>siete</a:t>
            </a:r>
            <a:r>
              <a:rPr sz="2000" dirty="0"/>
              <a:t> a </a:t>
            </a:r>
            <a:r>
              <a:rPr sz="2000" dirty="0" err="1"/>
              <a:t>zobrazilo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104 </a:t>
            </a:r>
            <a:r>
              <a:rPr sz="2000" dirty="0" err="1"/>
              <a:t>komentárov</a:t>
            </a:r>
            <a:r>
              <a:rPr sz="2000" dirty="0"/>
              <a:t> (</a:t>
            </a:r>
            <a:r>
              <a:rPr sz="2000" dirty="0" err="1"/>
              <a:t>ktoré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však</a:t>
            </a:r>
            <a:r>
              <a:rPr sz="2000" dirty="0"/>
              <a:t> </a:t>
            </a:r>
            <a:r>
              <a:rPr sz="2000" dirty="0" err="1"/>
              <a:t>ďalej</a:t>
            </a:r>
            <a:r>
              <a:rPr sz="2000" dirty="0"/>
              <a:t> </a:t>
            </a:r>
            <a:r>
              <a:rPr sz="2000" dirty="0" err="1"/>
              <a:t>nespočítateľne</a:t>
            </a:r>
            <a:r>
              <a:rPr sz="2000" dirty="0"/>
              <a:t> </a:t>
            </a:r>
            <a:r>
              <a:rPr sz="2000" dirty="0" err="1"/>
              <a:t>rozvetvovali</a:t>
            </a:r>
            <a:r>
              <a:rPr sz="2000" dirty="0"/>
              <a:t>). </a:t>
            </a:r>
          </a:p>
          <a:p>
            <a:pPr marL="268774" indent="-268774" defTabSz="353246">
              <a:lnSpc>
                <a:spcPct val="160000"/>
              </a:lnSpc>
              <a:spcBef>
                <a:spcPts val="0"/>
              </a:spcBef>
              <a:defRPr sz="2752"/>
            </a:pPr>
            <a:r>
              <a:rPr sz="2000" dirty="0"/>
              <a:t>Z </a:t>
            </a:r>
            <a:r>
              <a:rPr sz="2000" dirty="0" err="1"/>
              <a:t>tých</a:t>
            </a:r>
            <a:r>
              <a:rPr sz="2000" dirty="0"/>
              <a:t>, </a:t>
            </a:r>
            <a:r>
              <a:rPr sz="2000" dirty="0" err="1"/>
              <a:t>ktorí</a:t>
            </a:r>
            <a:r>
              <a:rPr sz="2000" dirty="0"/>
              <a:t> </a:t>
            </a:r>
            <a:r>
              <a:rPr sz="2000" dirty="0" err="1"/>
              <a:t>hodnotili</a:t>
            </a:r>
            <a:r>
              <a:rPr sz="2000" dirty="0"/>
              <a:t> </a:t>
            </a:r>
            <a:r>
              <a:rPr sz="2000" dirty="0" err="1"/>
              <a:t>článok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361 </a:t>
            </a:r>
            <a:r>
              <a:rPr sz="2000" dirty="0" err="1"/>
              <a:t>vyjadrilo</a:t>
            </a:r>
            <a:r>
              <a:rPr sz="2000" dirty="0"/>
              <a:t>, </a:t>
            </a:r>
            <a:r>
              <a:rPr sz="2000" dirty="0" err="1"/>
              <a:t>že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im</a:t>
            </a:r>
            <a:r>
              <a:rPr sz="2000" dirty="0"/>
              <a:t> </a:t>
            </a:r>
            <a:r>
              <a:rPr sz="2000" dirty="0" err="1"/>
              <a:t>príspevok</a:t>
            </a:r>
            <a:r>
              <a:rPr sz="2000" dirty="0"/>
              <a:t> </a:t>
            </a:r>
            <a:r>
              <a:rPr sz="2000" dirty="0" err="1"/>
              <a:t>páči</a:t>
            </a:r>
            <a:r>
              <a:rPr sz="2000" dirty="0"/>
              <a:t>, 40 </a:t>
            </a:r>
            <a:r>
              <a:rPr sz="2000" dirty="0" err="1"/>
              <a:t>používateľov</a:t>
            </a:r>
            <a:r>
              <a:rPr sz="2000" dirty="0"/>
              <a:t> </a:t>
            </a:r>
            <a:r>
              <a:rPr sz="2000" dirty="0" err="1"/>
              <a:t>cítilo</a:t>
            </a:r>
            <a:r>
              <a:rPr sz="2000" dirty="0"/>
              <a:t> </a:t>
            </a:r>
            <a:r>
              <a:rPr sz="2000" dirty="0" err="1"/>
              <a:t>hnev</a:t>
            </a:r>
            <a:r>
              <a:rPr sz="2000" dirty="0"/>
              <a:t>, 20 to </a:t>
            </a:r>
            <a:r>
              <a:rPr sz="2000" dirty="0" err="1"/>
              <a:t>považovalo</a:t>
            </a:r>
            <a:r>
              <a:rPr sz="2000" dirty="0"/>
              <a:t> </a:t>
            </a:r>
            <a:r>
              <a:rPr sz="2000" dirty="0" err="1"/>
              <a:t>za</a:t>
            </a:r>
            <a:r>
              <a:rPr sz="2000" dirty="0"/>
              <a:t> „super“, 7 to </a:t>
            </a:r>
            <a:r>
              <a:rPr sz="2000" dirty="0" err="1"/>
              <a:t>rozosmialo</a:t>
            </a:r>
            <a:r>
              <a:rPr sz="2000" dirty="0"/>
              <a:t>, 4 </a:t>
            </a:r>
            <a:r>
              <a:rPr sz="2000" dirty="0" err="1"/>
              <a:t>boli</a:t>
            </a:r>
            <a:r>
              <a:rPr sz="2000" dirty="0"/>
              <a:t> </a:t>
            </a:r>
            <a:r>
              <a:rPr sz="2000" dirty="0" err="1"/>
              <a:t>smutní</a:t>
            </a:r>
            <a:r>
              <a:rPr sz="2000" dirty="0"/>
              <a:t> a </a:t>
            </a:r>
            <a:r>
              <a:rPr sz="2000" dirty="0" err="1"/>
              <a:t>jeden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divil</a:t>
            </a:r>
            <a:r>
              <a:rPr sz="2000" dirty="0"/>
              <a:t> (</a:t>
            </a:r>
            <a:r>
              <a:rPr sz="2000" dirty="0" err="1"/>
              <a:t>podľa</a:t>
            </a:r>
            <a:r>
              <a:rPr sz="2000" dirty="0"/>
              <a:t> </a:t>
            </a:r>
            <a:r>
              <a:rPr sz="2000" dirty="0" err="1"/>
              <a:t>emotikonov</a:t>
            </a:r>
            <a:r>
              <a:rPr sz="2000" dirty="0"/>
              <a:t>, </a:t>
            </a:r>
            <a:r>
              <a:rPr sz="2000" dirty="0" err="1"/>
              <a:t>ktorými</a:t>
            </a:r>
            <a:r>
              <a:rPr sz="2000" dirty="0"/>
              <a:t> je </a:t>
            </a:r>
            <a:r>
              <a:rPr sz="2000" dirty="0" err="1"/>
              <a:t>možné</a:t>
            </a:r>
            <a:r>
              <a:rPr sz="2000" dirty="0"/>
              <a:t> </a:t>
            </a:r>
            <a:r>
              <a:rPr sz="2000" dirty="0" err="1"/>
              <a:t>jednotlivé</a:t>
            </a:r>
            <a:r>
              <a:rPr sz="2000" dirty="0"/>
              <a:t> </a:t>
            </a:r>
            <a:r>
              <a:rPr sz="2000" dirty="0" err="1"/>
              <a:t>príspevky</a:t>
            </a:r>
            <a:r>
              <a:rPr sz="2000" dirty="0"/>
              <a:t> </a:t>
            </a:r>
            <a:r>
              <a:rPr sz="2000" dirty="0" err="1"/>
              <a:t>označiť</a:t>
            </a:r>
            <a:r>
              <a:rPr sz="2000" dirty="0"/>
              <a:t>). </a:t>
            </a:r>
          </a:p>
          <a:p>
            <a:pPr marL="268774" indent="-268774" defTabSz="353246">
              <a:lnSpc>
                <a:spcPct val="160000"/>
              </a:lnSpc>
              <a:spcBef>
                <a:spcPts val="0"/>
              </a:spcBef>
              <a:defRPr sz="2752"/>
            </a:pPr>
            <a:r>
              <a:rPr sz="2000" dirty="0"/>
              <a:t>Je </a:t>
            </a:r>
            <a:r>
              <a:rPr sz="2000" dirty="0" err="1"/>
              <a:t>teda</a:t>
            </a:r>
            <a:r>
              <a:rPr sz="2000" dirty="0"/>
              <a:t> </a:t>
            </a:r>
            <a:r>
              <a:rPr sz="2000" dirty="0" err="1"/>
              <a:t>možné</a:t>
            </a:r>
            <a:r>
              <a:rPr sz="2000" dirty="0"/>
              <a:t> </a:t>
            </a:r>
            <a:r>
              <a:rPr sz="2000" dirty="0" err="1"/>
              <a:t>konštatovať</a:t>
            </a:r>
            <a:r>
              <a:rPr sz="2000" dirty="0"/>
              <a:t>, </a:t>
            </a:r>
            <a:r>
              <a:rPr sz="2000" dirty="0" err="1"/>
              <a:t>že</a:t>
            </a:r>
            <a:r>
              <a:rPr sz="2000" dirty="0"/>
              <a:t> </a:t>
            </a:r>
            <a:r>
              <a:rPr sz="2000" dirty="0" err="1"/>
              <a:t>používatelia</a:t>
            </a:r>
            <a:r>
              <a:rPr sz="2000" dirty="0"/>
              <a:t> </a:t>
            </a:r>
            <a:r>
              <a:rPr sz="2000" dirty="0" err="1"/>
              <a:t>prejavili</a:t>
            </a:r>
            <a:r>
              <a:rPr sz="2000" dirty="0"/>
              <a:t> </a:t>
            </a:r>
            <a:r>
              <a:rPr sz="2000" dirty="0" err="1"/>
              <a:t>skôr</a:t>
            </a:r>
            <a:r>
              <a:rPr sz="2000" dirty="0"/>
              <a:t> </a:t>
            </a:r>
            <a:r>
              <a:rPr sz="2000" dirty="0" err="1"/>
              <a:t>pozitívny</a:t>
            </a:r>
            <a:r>
              <a:rPr sz="2000" dirty="0"/>
              <a:t> </a:t>
            </a:r>
            <a:r>
              <a:rPr sz="2000" dirty="0" err="1"/>
              <a:t>postoj</a:t>
            </a:r>
            <a:r>
              <a:rPr sz="2000" dirty="0"/>
              <a:t> k </a:t>
            </a:r>
            <a:r>
              <a:rPr sz="2000" dirty="0" err="1"/>
              <a:t>dvojjazyčnému</a:t>
            </a:r>
            <a:r>
              <a:rPr sz="2000" dirty="0"/>
              <a:t> </a:t>
            </a:r>
            <a:r>
              <a:rPr sz="2000" dirty="0" err="1"/>
              <a:t>názvu</a:t>
            </a:r>
            <a:r>
              <a:rPr sz="2000" dirty="0"/>
              <a:t> </a:t>
            </a:r>
            <a:r>
              <a:rPr sz="2000" dirty="0" err="1"/>
              <a:t>železničnej</a:t>
            </a:r>
            <a:r>
              <a:rPr sz="2000" dirty="0"/>
              <a:t> </a:t>
            </a:r>
            <a:r>
              <a:rPr sz="2000" dirty="0" err="1"/>
              <a:t>stanice</a:t>
            </a:r>
            <a:r>
              <a:rPr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451989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Komentáre k príspevku je možné rozdeliť do niekoľkých skupín:…"/>
          <p:cNvSpPr txBox="1">
            <a:spLocks noGrp="1"/>
          </p:cNvSpPr>
          <p:nvPr>
            <p:ph type="body" idx="1"/>
          </p:nvPr>
        </p:nvSpPr>
        <p:spPr>
          <a:xfrm>
            <a:off x="892969" y="364067"/>
            <a:ext cx="10406063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Komentáre</a:t>
            </a:r>
            <a:r>
              <a:rPr sz="1600" dirty="0"/>
              <a:t> k </a:t>
            </a:r>
            <a:r>
              <a:rPr sz="1600" dirty="0" err="1"/>
              <a:t>príspevku</a:t>
            </a:r>
            <a:r>
              <a:rPr sz="1600" dirty="0"/>
              <a:t> je </a:t>
            </a:r>
            <a:r>
              <a:rPr sz="1600" dirty="0" err="1"/>
              <a:t>možné</a:t>
            </a:r>
            <a:r>
              <a:rPr sz="1600" dirty="0"/>
              <a:t> </a:t>
            </a:r>
            <a:r>
              <a:rPr sz="1600" dirty="0" err="1"/>
              <a:t>rozdeliť</a:t>
            </a:r>
            <a:r>
              <a:rPr sz="1600" dirty="0"/>
              <a:t> do </a:t>
            </a:r>
            <a:r>
              <a:rPr sz="1600" dirty="0" err="1"/>
              <a:t>niekoľkých</a:t>
            </a:r>
            <a:r>
              <a:rPr sz="1600" dirty="0"/>
              <a:t> </a:t>
            </a:r>
            <a:r>
              <a:rPr sz="1600" dirty="0" err="1"/>
              <a:t>skupín</a:t>
            </a:r>
            <a:r>
              <a:rPr sz="1600" dirty="0"/>
              <a:t>: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pozitívne</a:t>
            </a:r>
            <a:r>
              <a:rPr sz="1600" dirty="0"/>
              <a:t>: </a:t>
            </a:r>
            <a:r>
              <a:rPr sz="1600" dirty="0" err="1"/>
              <a:t>nezávisle</a:t>
            </a:r>
            <a:r>
              <a:rPr sz="1600" dirty="0"/>
              <a:t> od </a:t>
            </a:r>
            <a:r>
              <a:rPr sz="1600" dirty="0" err="1"/>
              <a:t>komunikačného</a:t>
            </a:r>
            <a:r>
              <a:rPr sz="1600" dirty="0"/>
              <a:t> </a:t>
            </a:r>
            <a:r>
              <a:rPr sz="1600" dirty="0" err="1"/>
              <a:t>jazyka</a:t>
            </a:r>
            <a:r>
              <a:rPr sz="1600" dirty="0"/>
              <a:t> (</a:t>
            </a:r>
            <a:r>
              <a:rPr sz="1600" dirty="0" err="1"/>
              <a:t>teda</a:t>
            </a:r>
            <a:r>
              <a:rPr sz="1600" dirty="0"/>
              <a:t> v </a:t>
            </a:r>
            <a:r>
              <a:rPr sz="1600" dirty="0" err="1"/>
              <a:t>slovenčine</a:t>
            </a:r>
            <a:r>
              <a:rPr sz="1600" dirty="0"/>
              <a:t> </a:t>
            </a:r>
            <a:r>
              <a:rPr sz="1600" dirty="0" err="1"/>
              <a:t>aj</a:t>
            </a:r>
            <a:r>
              <a:rPr sz="1600" dirty="0"/>
              <a:t> v </a:t>
            </a:r>
            <a:r>
              <a:rPr sz="1600" dirty="0" err="1"/>
              <a:t>maďarčine</a:t>
            </a:r>
            <a:r>
              <a:rPr sz="1600" dirty="0"/>
              <a:t>), </a:t>
            </a:r>
            <a:r>
              <a:rPr sz="1600" dirty="0" err="1"/>
              <a:t>slovenské</a:t>
            </a:r>
            <a:r>
              <a:rPr sz="1600" dirty="0"/>
              <a:t> </a:t>
            </a:r>
            <a:r>
              <a:rPr sz="1600" dirty="0" err="1"/>
              <a:t>komentáre</a:t>
            </a:r>
            <a:r>
              <a:rPr sz="1600" dirty="0"/>
              <a:t> </a:t>
            </a:r>
            <a:r>
              <a:rPr sz="1600" dirty="0" err="1"/>
              <a:t>argumentujú</a:t>
            </a:r>
            <a:r>
              <a:rPr sz="1600" dirty="0"/>
              <a:t> </a:t>
            </a:r>
            <a:r>
              <a:rPr sz="1600" dirty="0" err="1"/>
              <a:t>najmä</a:t>
            </a:r>
            <a:r>
              <a:rPr sz="1600" dirty="0"/>
              <a:t> </a:t>
            </a:r>
            <a:r>
              <a:rPr sz="1600" dirty="0" err="1"/>
              <a:t>tým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ide o </a:t>
            </a:r>
            <a:r>
              <a:rPr sz="1600" dirty="0" err="1"/>
              <a:t>prejav</a:t>
            </a:r>
            <a:r>
              <a:rPr sz="1600" dirty="0"/>
              <a:t> </a:t>
            </a:r>
            <a:r>
              <a:rPr sz="1600" dirty="0" err="1"/>
              <a:t>úcty</a:t>
            </a:r>
            <a:r>
              <a:rPr sz="1600" dirty="0"/>
              <a:t>;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neutrálne</a:t>
            </a:r>
            <a:r>
              <a:rPr sz="1600" dirty="0"/>
              <a:t>: </a:t>
            </a:r>
            <a:r>
              <a:rPr sz="1600" dirty="0" err="1"/>
              <a:t>komentujúcim</a:t>
            </a:r>
            <a:r>
              <a:rPr sz="1600" dirty="0"/>
              <a:t> </a:t>
            </a:r>
            <a:r>
              <a:rPr sz="1600" dirty="0" err="1"/>
              <a:t>neprekáža</a:t>
            </a:r>
            <a:r>
              <a:rPr sz="1600" dirty="0"/>
              <a:t> </a:t>
            </a:r>
            <a:r>
              <a:rPr sz="1600" dirty="0" err="1"/>
              <a:t>samotný</a:t>
            </a:r>
            <a:r>
              <a:rPr sz="1600" dirty="0"/>
              <a:t> </a:t>
            </a:r>
            <a:r>
              <a:rPr sz="1600" dirty="0" err="1"/>
              <a:t>nápis</a:t>
            </a:r>
            <a:r>
              <a:rPr sz="1600" dirty="0"/>
              <a:t>, </a:t>
            </a:r>
            <a:r>
              <a:rPr sz="1600" dirty="0" err="1"/>
              <a:t>avšak</a:t>
            </a:r>
            <a:r>
              <a:rPr sz="1600" dirty="0"/>
              <a:t> </a:t>
            </a:r>
            <a:r>
              <a:rPr sz="1600" dirty="0" err="1"/>
              <a:t>považujú</a:t>
            </a:r>
            <a:r>
              <a:rPr sz="1600" dirty="0"/>
              <a:t> za </a:t>
            </a:r>
            <a:r>
              <a:rPr sz="1600" dirty="0" err="1"/>
              <a:t>dôležitejšiu</a:t>
            </a:r>
            <a:r>
              <a:rPr sz="1600" dirty="0"/>
              <a:t> </a:t>
            </a:r>
            <a:r>
              <a:rPr sz="1600" dirty="0" err="1"/>
              <a:t>potrebu</a:t>
            </a:r>
            <a:r>
              <a:rPr sz="1600" dirty="0"/>
              <a:t> </a:t>
            </a:r>
            <a:r>
              <a:rPr sz="1600" dirty="0" err="1"/>
              <a:t>riešenia</a:t>
            </a:r>
            <a:r>
              <a:rPr sz="1600" dirty="0"/>
              <a:t> </a:t>
            </a:r>
            <a:r>
              <a:rPr sz="1600" dirty="0" err="1"/>
              <a:t>nezamestnanosti</a:t>
            </a:r>
            <a:r>
              <a:rPr sz="1600" dirty="0"/>
              <a:t> v </a:t>
            </a:r>
            <a:r>
              <a:rPr sz="1600" dirty="0" err="1"/>
              <a:t>meste</a:t>
            </a:r>
            <a:r>
              <a:rPr sz="1600" dirty="0"/>
              <a:t>, </a:t>
            </a:r>
            <a:r>
              <a:rPr sz="1600" dirty="0" err="1"/>
              <a:t>zlej</a:t>
            </a:r>
            <a:r>
              <a:rPr sz="1600" dirty="0"/>
              <a:t> </a:t>
            </a:r>
            <a:r>
              <a:rPr sz="1600" dirty="0" err="1"/>
              <a:t>ekonomickej</a:t>
            </a:r>
            <a:r>
              <a:rPr sz="1600" dirty="0"/>
              <a:t> </a:t>
            </a:r>
            <a:r>
              <a:rPr sz="1600" dirty="0" err="1"/>
              <a:t>situácie</a:t>
            </a:r>
            <a:r>
              <a:rPr sz="1600" dirty="0"/>
              <a:t>, </a:t>
            </a:r>
            <a:r>
              <a:rPr sz="1600" dirty="0" err="1"/>
              <a:t>ako</a:t>
            </a:r>
            <a:r>
              <a:rPr sz="1600" dirty="0"/>
              <a:t> </a:t>
            </a:r>
            <a:r>
              <a:rPr sz="1600" dirty="0" err="1"/>
              <a:t>aj</a:t>
            </a:r>
            <a:r>
              <a:rPr sz="1600" dirty="0"/>
              <a:t> </a:t>
            </a:r>
            <a:r>
              <a:rPr sz="1600" dirty="0" err="1"/>
              <a:t>dezolátneho</a:t>
            </a:r>
            <a:r>
              <a:rPr sz="1600" dirty="0"/>
              <a:t> </a:t>
            </a:r>
            <a:r>
              <a:rPr sz="1600" dirty="0" err="1"/>
              <a:t>stavu</a:t>
            </a:r>
            <a:r>
              <a:rPr sz="1600" dirty="0"/>
              <a:t> </a:t>
            </a:r>
            <a:r>
              <a:rPr sz="1600" dirty="0" err="1"/>
              <a:t>pozemných</a:t>
            </a:r>
            <a:r>
              <a:rPr sz="1600" dirty="0"/>
              <a:t> </a:t>
            </a:r>
            <a:r>
              <a:rPr sz="1600" dirty="0" err="1"/>
              <a:t>komunikáci</a:t>
            </a:r>
            <a:r>
              <a:rPr lang="sk-SK" sz="1600" dirty="0"/>
              <a:t>í</a:t>
            </a:r>
            <a:r>
              <a:rPr sz="1600" dirty="0"/>
              <a:t>;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negatívne</a:t>
            </a:r>
            <a:r>
              <a:rPr sz="1600" dirty="0"/>
              <a:t>: </a:t>
            </a:r>
            <a:r>
              <a:rPr sz="1600" dirty="0" err="1"/>
              <a:t>ostré</a:t>
            </a:r>
            <a:r>
              <a:rPr sz="1600" dirty="0"/>
              <a:t> </a:t>
            </a:r>
            <a:r>
              <a:rPr sz="1600" dirty="0" err="1"/>
              <a:t>protimaďarské</a:t>
            </a:r>
            <a:r>
              <a:rPr sz="1600" dirty="0"/>
              <a:t> </a:t>
            </a:r>
            <a:r>
              <a:rPr sz="1600" dirty="0" err="1"/>
              <a:t>názory</a:t>
            </a:r>
            <a:r>
              <a:rPr sz="1600" dirty="0"/>
              <a:t>, </a:t>
            </a:r>
            <a:r>
              <a:rPr sz="1600" dirty="0" err="1"/>
              <a:t>apelovanie</a:t>
            </a:r>
            <a:r>
              <a:rPr sz="1600" dirty="0"/>
              <a:t> (</a:t>
            </a:r>
            <a:r>
              <a:rPr sz="1600" dirty="0" err="1"/>
              <a:t>nie</a:t>
            </a:r>
            <a:r>
              <a:rPr sz="1600" dirty="0"/>
              <a:t> </a:t>
            </a:r>
            <a:r>
              <a:rPr sz="1600" dirty="0" err="1"/>
              <a:t>celkom</a:t>
            </a:r>
            <a:r>
              <a:rPr sz="1600" dirty="0"/>
              <a:t> </a:t>
            </a:r>
            <a:r>
              <a:rPr sz="1600" dirty="0" err="1"/>
              <a:t>presné</a:t>
            </a:r>
            <a:r>
              <a:rPr sz="1600" dirty="0"/>
              <a:t>)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absenciu</a:t>
            </a:r>
            <a:r>
              <a:rPr sz="1600" dirty="0"/>
              <a:t> </a:t>
            </a:r>
            <a:r>
              <a:rPr sz="1600" dirty="0" err="1"/>
              <a:t>slovenských</a:t>
            </a:r>
            <a:r>
              <a:rPr sz="1600" dirty="0"/>
              <a:t> </a:t>
            </a:r>
            <a:r>
              <a:rPr sz="1600" dirty="0" err="1"/>
              <a:t>nápisov</a:t>
            </a:r>
            <a:r>
              <a:rPr sz="1600" dirty="0"/>
              <a:t> v </a:t>
            </a:r>
            <a:r>
              <a:rPr sz="1600" dirty="0" err="1"/>
              <a:t>okolitých</a:t>
            </a:r>
            <a:r>
              <a:rPr sz="1600" dirty="0"/>
              <a:t> </a:t>
            </a:r>
            <a:r>
              <a:rPr sz="1600" dirty="0" err="1"/>
              <a:t>štátoch</a:t>
            </a:r>
            <a:r>
              <a:rPr sz="1600" dirty="0"/>
              <a:t>, ale </a:t>
            </a:r>
            <a:r>
              <a:rPr sz="1600" dirty="0" err="1"/>
              <a:t>aj</a:t>
            </a:r>
            <a:r>
              <a:rPr sz="1600" dirty="0"/>
              <a:t> </a:t>
            </a:r>
            <a:r>
              <a:rPr sz="1600" dirty="0" err="1"/>
              <a:t>vyhranené</a:t>
            </a:r>
            <a:r>
              <a:rPr sz="1600" dirty="0"/>
              <a:t> </a:t>
            </a:r>
            <a:r>
              <a:rPr sz="1600" dirty="0" err="1"/>
              <a:t>nacionalistické</a:t>
            </a:r>
            <a:r>
              <a:rPr sz="1600" dirty="0"/>
              <a:t> </a:t>
            </a:r>
            <a:r>
              <a:rPr sz="1600" dirty="0" err="1"/>
              <a:t>názory</a:t>
            </a:r>
            <a:r>
              <a:rPr sz="1600" dirty="0"/>
              <a:t> zo </a:t>
            </a:r>
            <a:r>
              <a:rPr sz="1600" dirty="0" err="1"/>
              <a:t>strany</a:t>
            </a:r>
            <a:r>
              <a:rPr sz="1600" dirty="0"/>
              <a:t> </a:t>
            </a:r>
            <a:r>
              <a:rPr sz="1600" dirty="0" err="1"/>
              <a:t>Slovákov</a:t>
            </a:r>
            <a:r>
              <a:rPr sz="1600" dirty="0"/>
              <a:t>.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Napriek</a:t>
            </a:r>
            <a:r>
              <a:rPr sz="1600" dirty="0"/>
              <a:t> </a:t>
            </a:r>
            <a:r>
              <a:rPr sz="1600" dirty="0" err="1"/>
              <a:t>tomu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</a:t>
            </a:r>
            <a:r>
              <a:rPr sz="1600" dirty="0" err="1"/>
              <a:t>mnohé</a:t>
            </a:r>
            <a:r>
              <a:rPr sz="1600" dirty="0"/>
              <a:t> </a:t>
            </a:r>
            <a:r>
              <a:rPr sz="1600" dirty="0" err="1"/>
              <a:t>časti</a:t>
            </a:r>
            <a:r>
              <a:rPr sz="1600" dirty="0"/>
              <a:t> </a:t>
            </a:r>
            <a:r>
              <a:rPr sz="1600" dirty="0" err="1"/>
              <a:t>tejto</a:t>
            </a:r>
            <a:r>
              <a:rPr sz="1600" dirty="0"/>
              <a:t> </a:t>
            </a:r>
            <a:r>
              <a:rPr sz="1600" dirty="0" err="1"/>
              <a:t>verejnej</a:t>
            </a:r>
            <a:r>
              <a:rPr sz="1600" dirty="0"/>
              <a:t> </a:t>
            </a:r>
            <a:r>
              <a:rPr sz="1600" dirty="0" err="1"/>
              <a:t>diskusie</a:t>
            </a:r>
            <a:r>
              <a:rPr sz="1600" dirty="0"/>
              <a:t> </a:t>
            </a:r>
            <a:r>
              <a:rPr sz="1600" dirty="0" err="1"/>
              <a:t>skĺzli</a:t>
            </a:r>
            <a:r>
              <a:rPr sz="1600" dirty="0"/>
              <a:t> do </a:t>
            </a:r>
            <a:r>
              <a:rPr sz="1600" dirty="0" err="1"/>
              <a:t>až</a:t>
            </a:r>
            <a:r>
              <a:rPr sz="1600" dirty="0"/>
              <a:t> </a:t>
            </a:r>
            <a:r>
              <a:rPr sz="1600" dirty="0" err="1"/>
              <a:t>primitívneho</a:t>
            </a:r>
            <a:r>
              <a:rPr sz="1600" dirty="0"/>
              <a:t> </a:t>
            </a:r>
            <a:r>
              <a:rPr sz="1600" dirty="0" err="1"/>
              <a:t>nacionalistického</a:t>
            </a:r>
            <a:r>
              <a:rPr sz="1600" dirty="0"/>
              <a:t> </a:t>
            </a:r>
            <a:r>
              <a:rPr sz="1600" dirty="0" err="1"/>
              <a:t>konfliktu</a:t>
            </a:r>
            <a:r>
              <a:rPr sz="1600" dirty="0"/>
              <a:t> </a:t>
            </a:r>
            <a:r>
              <a:rPr sz="1600" dirty="0" err="1"/>
              <a:t>bohato</a:t>
            </a:r>
            <a:r>
              <a:rPr sz="1600" dirty="0"/>
              <a:t> </a:t>
            </a:r>
            <a:r>
              <a:rPr sz="1600" dirty="0" err="1"/>
              <a:t>zastúpeného</a:t>
            </a:r>
            <a:r>
              <a:rPr sz="1600" dirty="0"/>
              <a:t> </a:t>
            </a:r>
            <a:r>
              <a:rPr sz="1600" dirty="0" err="1"/>
              <a:t>príslušníkmi</a:t>
            </a:r>
            <a:r>
              <a:rPr sz="1600" dirty="0"/>
              <a:t> </a:t>
            </a:r>
            <a:r>
              <a:rPr sz="1600" dirty="0" err="1"/>
              <a:t>oboch</a:t>
            </a:r>
            <a:r>
              <a:rPr sz="1600" dirty="0"/>
              <a:t> </a:t>
            </a:r>
            <a:r>
              <a:rPr sz="1600" dirty="0" err="1"/>
              <a:t>národností</a:t>
            </a:r>
            <a:r>
              <a:rPr sz="1600" dirty="0"/>
              <a:t>, v </a:t>
            </a:r>
            <a:r>
              <a:rPr sz="1600" dirty="0" err="1"/>
              <a:t>závere</a:t>
            </a:r>
            <a:r>
              <a:rPr sz="1600" dirty="0"/>
              <a:t> </a:t>
            </a:r>
            <a:r>
              <a:rPr sz="1600" dirty="0" err="1"/>
              <a:t>možno</a:t>
            </a:r>
            <a:r>
              <a:rPr sz="1600" dirty="0"/>
              <a:t> </a:t>
            </a:r>
            <a:r>
              <a:rPr sz="1600" dirty="0" err="1"/>
              <a:t>skonštatovať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</a:t>
            </a:r>
            <a:r>
              <a:rPr sz="1600" dirty="0" err="1"/>
              <a:t>poskytol</a:t>
            </a:r>
            <a:r>
              <a:rPr sz="1600" dirty="0"/>
              <a:t> </a:t>
            </a:r>
            <a:r>
              <a:rPr sz="1600" dirty="0" err="1"/>
              <a:t>obraz</a:t>
            </a:r>
            <a:r>
              <a:rPr sz="1600" dirty="0"/>
              <a:t> </a:t>
            </a:r>
            <a:r>
              <a:rPr sz="1600" dirty="0" err="1"/>
              <a:t>jazykovej</a:t>
            </a:r>
            <a:r>
              <a:rPr sz="1600" dirty="0"/>
              <a:t> </a:t>
            </a:r>
            <a:r>
              <a:rPr sz="1600" dirty="0" err="1"/>
              <a:t>situácie</a:t>
            </a:r>
            <a:r>
              <a:rPr sz="1600" dirty="0"/>
              <a:t> v </a:t>
            </a:r>
            <a:r>
              <a:rPr sz="1600" dirty="0" err="1"/>
              <a:t>Komárne</a:t>
            </a:r>
            <a:r>
              <a:rPr sz="1600" dirty="0"/>
              <a:t>. 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Ak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odhliadne</a:t>
            </a:r>
            <a:r>
              <a:rPr sz="1600" dirty="0"/>
              <a:t> od </a:t>
            </a:r>
            <a:r>
              <a:rPr sz="1600" dirty="0" err="1"/>
              <a:t>prezentovaných</a:t>
            </a:r>
            <a:r>
              <a:rPr sz="1600" dirty="0"/>
              <a:t> </a:t>
            </a:r>
            <a:r>
              <a:rPr sz="1600" dirty="0" err="1"/>
              <a:t>názorov</a:t>
            </a:r>
            <a:r>
              <a:rPr sz="1600" dirty="0"/>
              <a:t> a </a:t>
            </a:r>
            <a:r>
              <a:rPr sz="1600" dirty="0" err="1"/>
              <a:t>zameria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len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používané</a:t>
            </a:r>
            <a:r>
              <a:rPr sz="1600" dirty="0"/>
              <a:t> </a:t>
            </a:r>
            <a:r>
              <a:rPr sz="1600" dirty="0" err="1"/>
              <a:t>jazyky</a:t>
            </a:r>
            <a:r>
              <a:rPr sz="1600" dirty="0"/>
              <a:t>, </a:t>
            </a:r>
            <a:r>
              <a:rPr sz="1600" dirty="0" err="1"/>
              <a:t>zistí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pod </a:t>
            </a:r>
            <a:r>
              <a:rPr sz="1600" dirty="0" err="1"/>
              <a:t>príspevkom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striedajú</a:t>
            </a:r>
            <a:r>
              <a:rPr sz="1600" dirty="0"/>
              <a:t> </a:t>
            </a:r>
            <a:r>
              <a:rPr sz="1600" dirty="0" err="1"/>
              <a:t>slovenské</a:t>
            </a:r>
            <a:r>
              <a:rPr sz="1600" dirty="0"/>
              <a:t> a </a:t>
            </a:r>
            <a:r>
              <a:rPr sz="1600" dirty="0" err="1"/>
              <a:t>maďarské</a:t>
            </a:r>
            <a:r>
              <a:rPr sz="1600" dirty="0"/>
              <a:t> </a:t>
            </a:r>
            <a:r>
              <a:rPr sz="1600" dirty="0" err="1"/>
              <a:t>komentáre</a:t>
            </a:r>
            <a:r>
              <a:rPr sz="1600" dirty="0"/>
              <a:t> a to </a:t>
            </a:r>
            <a:r>
              <a:rPr sz="1600" dirty="0" err="1"/>
              <a:t>tak</a:t>
            </a:r>
            <a:r>
              <a:rPr sz="1600" dirty="0"/>
              <a:t>, </a:t>
            </a:r>
            <a:r>
              <a:rPr sz="1600" dirty="0" err="1"/>
              <a:t>že</a:t>
            </a:r>
            <a:r>
              <a:rPr sz="1600" dirty="0"/>
              <a:t> </a:t>
            </a:r>
            <a:r>
              <a:rPr sz="1600" dirty="0" err="1"/>
              <a:t>všetci</a:t>
            </a:r>
            <a:r>
              <a:rPr sz="1600" dirty="0"/>
              <a:t> </a:t>
            </a:r>
            <a:r>
              <a:rPr sz="1600" dirty="0" err="1"/>
              <a:t>všetkým</a:t>
            </a:r>
            <a:r>
              <a:rPr sz="1600" dirty="0"/>
              <a:t> </a:t>
            </a:r>
            <a:r>
              <a:rPr sz="1600" dirty="0" err="1"/>
              <a:t>rozumejú</a:t>
            </a:r>
            <a:r>
              <a:rPr sz="1600" dirty="0"/>
              <a:t>. </a:t>
            </a:r>
          </a:p>
          <a:p>
            <a:pPr marL="187517" indent="-187517" defTabSz="246451">
              <a:lnSpc>
                <a:spcPct val="170000"/>
              </a:lnSpc>
              <a:spcBef>
                <a:spcPts val="0"/>
              </a:spcBef>
              <a:defRPr sz="1920"/>
            </a:pPr>
            <a:r>
              <a:rPr sz="1600" dirty="0" err="1"/>
              <a:t>Nie</a:t>
            </a:r>
            <a:r>
              <a:rPr sz="1600" dirty="0"/>
              <a:t> je </a:t>
            </a:r>
            <a:r>
              <a:rPr sz="1600" dirty="0" err="1"/>
              <a:t>teda</a:t>
            </a:r>
            <a:r>
              <a:rPr sz="1600" dirty="0"/>
              <a:t> </a:t>
            </a:r>
            <a:r>
              <a:rPr sz="1600" dirty="0" err="1"/>
              <a:t>dôležité</a:t>
            </a:r>
            <a:r>
              <a:rPr sz="1600" dirty="0"/>
              <a:t>, </a:t>
            </a:r>
            <a:r>
              <a:rPr sz="1600" dirty="0" err="1"/>
              <a:t>akej</a:t>
            </a:r>
            <a:r>
              <a:rPr sz="1600" dirty="0"/>
              <a:t> je </a:t>
            </a:r>
            <a:r>
              <a:rPr sz="1600" dirty="0" err="1"/>
              <a:t>kto</a:t>
            </a:r>
            <a:r>
              <a:rPr sz="1600" dirty="0"/>
              <a:t> </a:t>
            </a:r>
            <a:r>
              <a:rPr sz="1600" dirty="0" err="1"/>
              <a:t>národnej</a:t>
            </a:r>
            <a:r>
              <a:rPr sz="1600" dirty="0"/>
              <a:t> </a:t>
            </a:r>
            <a:r>
              <a:rPr sz="1600" dirty="0" err="1"/>
              <a:t>príslušnosti</a:t>
            </a:r>
            <a:r>
              <a:rPr sz="1600" dirty="0"/>
              <a:t>, </a:t>
            </a:r>
            <a:r>
              <a:rPr sz="1600" dirty="0" err="1"/>
              <a:t>dôležité</a:t>
            </a:r>
            <a:r>
              <a:rPr sz="1600" dirty="0"/>
              <a:t> je </a:t>
            </a:r>
            <a:r>
              <a:rPr sz="1600" dirty="0" err="1"/>
              <a:t>naplniť</a:t>
            </a:r>
            <a:r>
              <a:rPr sz="1600" dirty="0"/>
              <a:t> </a:t>
            </a:r>
            <a:r>
              <a:rPr sz="1600" dirty="0" err="1"/>
              <a:t>jednu</a:t>
            </a:r>
            <a:r>
              <a:rPr sz="1600" dirty="0"/>
              <a:t> z </a:t>
            </a:r>
            <a:r>
              <a:rPr sz="1600" dirty="0" err="1"/>
              <a:t>hlavných</a:t>
            </a:r>
            <a:r>
              <a:rPr sz="1600" dirty="0"/>
              <a:t> </a:t>
            </a:r>
            <a:r>
              <a:rPr sz="1600" dirty="0" err="1"/>
              <a:t>úloh</a:t>
            </a:r>
            <a:r>
              <a:rPr sz="1600" dirty="0"/>
              <a:t> </a:t>
            </a:r>
            <a:r>
              <a:rPr sz="1600" dirty="0" err="1"/>
              <a:t>jazyka</a:t>
            </a:r>
            <a:r>
              <a:rPr sz="1600" dirty="0"/>
              <a:t> </a:t>
            </a:r>
            <a:r>
              <a:rPr lang="sk-SK" sz="1600" dirty="0"/>
              <a:t>–</a:t>
            </a:r>
            <a:r>
              <a:rPr sz="1600" dirty="0"/>
              <a:t> </a:t>
            </a:r>
            <a:r>
              <a:rPr sz="1600" dirty="0" err="1"/>
              <a:t>komunikáciu</a:t>
            </a:r>
            <a:r>
              <a:rPr sz="1600" dirty="0"/>
              <a:t>. </a:t>
            </a:r>
            <a:r>
              <a:rPr sz="1600" dirty="0" err="1"/>
              <a:t>Ideálne</a:t>
            </a:r>
            <a:r>
              <a:rPr sz="1600" dirty="0"/>
              <a:t> by </a:t>
            </a:r>
            <a:r>
              <a:rPr sz="1600" dirty="0" err="1"/>
              <a:t>však</a:t>
            </a:r>
            <a:r>
              <a:rPr sz="1600" dirty="0"/>
              <a:t> bolo, </a:t>
            </a:r>
            <a:r>
              <a:rPr sz="1600" dirty="0" err="1"/>
              <a:t>keby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energia</a:t>
            </a:r>
            <a:r>
              <a:rPr sz="1600" dirty="0"/>
              <a:t> z </a:t>
            </a:r>
            <a:r>
              <a:rPr sz="1600" dirty="0" err="1"/>
              <a:t>takýchto</a:t>
            </a:r>
            <a:r>
              <a:rPr sz="1600" dirty="0"/>
              <a:t> </a:t>
            </a:r>
            <a:r>
              <a:rPr sz="1600" dirty="0" err="1"/>
              <a:t>konfliktov</a:t>
            </a:r>
            <a:r>
              <a:rPr sz="1600" dirty="0"/>
              <a:t> </a:t>
            </a:r>
            <a:r>
              <a:rPr sz="1600" dirty="0" err="1"/>
              <a:t>presunula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zmysluplnejšie</a:t>
            </a:r>
            <a:r>
              <a:rPr sz="1600" dirty="0"/>
              <a:t> </a:t>
            </a:r>
            <a:r>
              <a:rPr sz="1600" dirty="0" err="1"/>
              <a:t>činnosti</a:t>
            </a:r>
            <a:r>
              <a:rPr sz="1600" dirty="0"/>
              <a:t>, </a:t>
            </a:r>
            <a:r>
              <a:rPr sz="1600" dirty="0" err="1"/>
              <a:t>prospešné</a:t>
            </a:r>
            <a:r>
              <a:rPr sz="1600" dirty="0"/>
              <a:t> </a:t>
            </a:r>
            <a:r>
              <a:rPr sz="1600" dirty="0" err="1"/>
              <a:t>obyvateľom</a:t>
            </a:r>
            <a:r>
              <a:rPr sz="1600" dirty="0"/>
              <a:t> </a:t>
            </a:r>
            <a:r>
              <a:rPr sz="1600" dirty="0" err="1"/>
              <a:t>mesta</a:t>
            </a:r>
            <a:r>
              <a:rPr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4951444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200" dirty="0" smtClean="0"/>
              <a:t>6. novembra 2019 na PF UJS sa uskutočnila konferencia s názvom: </a:t>
            </a:r>
            <a:r>
              <a:rPr lang="sk-SK" sz="2200" b="1" i="1" dirty="0" smtClean="0"/>
              <a:t>Dvojjazyčnosť Komárna v zrkadle jazykovej krajiny mesta.</a:t>
            </a:r>
            <a:endParaRPr lang="sk-SK" sz="2200" i="1" dirty="0" smtClean="0"/>
          </a:p>
          <a:p>
            <a:pPr>
              <a:buNone/>
            </a:pPr>
            <a:r>
              <a:rPr lang="sk-SK" sz="2200" dirty="0" smtClean="0"/>
              <a:t>	Na konferencii prednášatelia sa zaoberali jazykovou krajinou miest Komárno (Slovensko) a Komárom (Maďarsko).</a:t>
            </a:r>
          </a:p>
          <a:p>
            <a:pPr>
              <a:buNone/>
            </a:pPr>
            <a:r>
              <a:rPr lang="sk-SK" sz="2200" dirty="0" smtClean="0"/>
              <a:t> </a:t>
            </a:r>
          </a:p>
          <a:p>
            <a:r>
              <a:rPr lang="sk-SK" sz="2200" dirty="0" err="1" smtClean="0"/>
              <a:t>Béla</a:t>
            </a:r>
            <a:r>
              <a:rPr lang="sk-SK" sz="2200" dirty="0" smtClean="0"/>
              <a:t> </a:t>
            </a:r>
            <a:r>
              <a:rPr lang="sk-SK" sz="2200" dirty="0" err="1" smtClean="0"/>
              <a:t>Istók</a:t>
            </a:r>
            <a:r>
              <a:rPr lang="sk-SK" sz="2200" dirty="0" smtClean="0"/>
              <a:t>: </a:t>
            </a:r>
            <a:r>
              <a:rPr lang="sk-SK" sz="2200" i="1" dirty="0" smtClean="0"/>
              <a:t>Výskum obchodných mien mesta Komárom z hľadiska  	slovotvorby</a:t>
            </a:r>
            <a:r>
              <a:rPr lang="sk-SK" sz="2200" dirty="0" smtClean="0"/>
              <a:t>  </a:t>
            </a:r>
          </a:p>
          <a:p>
            <a:r>
              <a:rPr lang="sk-SK" sz="2200" dirty="0" err="1" smtClean="0"/>
              <a:t>Gábor</a:t>
            </a:r>
            <a:r>
              <a:rPr lang="sk-SK" sz="2200" dirty="0" smtClean="0"/>
              <a:t> L</a:t>
            </a:r>
            <a:r>
              <a:rPr lang="hu-HU" sz="2200" dirty="0" err="1" smtClean="0"/>
              <a:t>őrincz</a:t>
            </a:r>
            <a:r>
              <a:rPr lang="hu-HU" sz="2200" dirty="0" smtClean="0"/>
              <a:t>: </a:t>
            </a:r>
            <a:r>
              <a:rPr lang="sk-SK" sz="2200" i="1" dirty="0" smtClean="0"/>
              <a:t>Jazykové problémy v jazykovej krajine</a:t>
            </a:r>
            <a:endParaRPr lang="hu-HU" sz="2200" dirty="0" smtClean="0"/>
          </a:p>
          <a:p>
            <a:r>
              <a:rPr lang="hu-HU" sz="2200" dirty="0" smtClean="0"/>
              <a:t>Szabolcs Simon: </a:t>
            </a:r>
            <a:r>
              <a:rPr lang="sk-SK" sz="2200" i="1" dirty="0" smtClean="0"/>
              <a:t>Identita – postoje – jazyk v kruhu bilingválnych 	hovoriacich v Komárne</a:t>
            </a:r>
            <a:endParaRPr lang="hu-HU" sz="2200" dirty="0" smtClean="0"/>
          </a:p>
          <a:p>
            <a:r>
              <a:rPr lang="hu-HU" sz="2200" dirty="0" smtClean="0"/>
              <a:t>Tamás Török: </a:t>
            </a:r>
            <a:r>
              <a:rPr lang="sk-SK" sz="2200" i="1" dirty="0" smtClean="0"/>
              <a:t>Dvojjazyčnosť a mapy. Miestne názvy v Komárne a okolí. </a:t>
            </a:r>
          </a:p>
          <a:p>
            <a:endParaRPr lang="sk-SK" sz="2200" i="1" dirty="0" smtClean="0"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bor\Desktop\SJE\Publikációk-Eger, Komárom\Anyag\Nagyvárad_2019\KNege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32" y="584004"/>
            <a:ext cx="8908867" cy="5737321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9583783" y="1097281"/>
            <a:ext cx="26082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/>
              <a:t>Jeden-</a:t>
            </a:r>
            <a:r>
              <a:rPr lang="hu-HU" sz="2800" dirty="0" smtClean="0"/>
              <a:t> a </a:t>
            </a:r>
            <a:r>
              <a:rPr lang="hu-HU" sz="2800" dirty="0" err="1" smtClean="0"/>
              <a:t>dvojjazy</a:t>
            </a:r>
            <a:r>
              <a:rPr lang="sk-SK" sz="2800" dirty="0" err="1" smtClean="0"/>
              <a:t>čné</a:t>
            </a:r>
            <a:r>
              <a:rPr lang="sk-SK" sz="2800" dirty="0" smtClean="0"/>
              <a:t> tabule v Komárne a v Komárom</a:t>
            </a:r>
          </a:p>
          <a:p>
            <a:pPr algn="ctr"/>
            <a:endParaRPr lang="sk-SK" sz="2800" dirty="0" smtClean="0"/>
          </a:p>
        </p:txBody>
      </p:sp>
      <p:sp>
        <p:nvSpPr>
          <p:cNvPr id="5" name="Obdĺžnik 4"/>
          <p:cNvSpPr/>
          <p:nvPr/>
        </p:nvSpPr>
        <p:spPr>
          <a:xfrm>
            <a:off x="9757955" y="3583969"/>
            <a:ext cx="2434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Zdroj obrázok: príspevok </a:t>
            </a:r>
            <a:r>
              <a:rPr lang="sk-SK" dirty="0" err="1" smtClean="0"/>
              <a:t>Gábora</a:t>
            </a:r>
            <a:r>
              <a:rPr lang="sk-SK" dirty="0" smtClean="0"/>
              <a:t> L</a:t>
            </a:r>
            <a:r>
              <a:rPr lang="hu-HU" dirty="0" err="1" smtClean="0"/>
              <a:t>őrincza</a:t>
            </a:r>
            <a:r>
              <a:rPr lang="hu-HU" dirty="0" smtClean="0"/>
              <a:t> s </a:t>
            </a:r>
            <a:r>
              <a:rPr lang="hu-HU" dirty="0" err="1" smtClean="0"/>
              <a:t>názvom</a:t>
            </a:r>
            <a:r>
              <a:rPr lang="hu-HU" dirty="0" smtClean="0"/>
              <a:t> </a:t>
            </a:r>
            <a:r>
              <a:rPr lang="sk-SK" i="1" dirty="0" smtClean="0"/>
              <a:t>Jazykové problémy v jazykovej krajine</a:t>
            </a:r>
            <a:endParaRPr lang="hu-HU" dirty="0" smtClean="0"/>
          </a:p>
          <a:p>
            <a:pPr algn="ctr"/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82880" y="470263"/>
            <a:ext cx="11769633" cy="6035040"/>
          </a:xfrm>
        </p:spPr>
        <p:txBody>
          <a:bodyPr/>
          <a:lstStyle/>
          <a:p>
            <a:r>
              <a:rPr lang="sk-SK" dirty="0" smtClean="0"/>
              <a:t>Počas výskumu sa zistilo, že aj v meste Komárom sa vyskytnú slovenské nápisy.</a:t>
            </a:r>
          </a:p>
        </p:txBody>
      </p:sp>
      <p:pic>
        <p:nvPicPr>
          <p:cNvPr id="2050" name="Picture 2" descr="C:\Users\Gabor\Desktop\SJE\Publikációk-Eger, Komárom\Anyag\Nagyvárad_2019\KomáromHUös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221" y="1130820"/>
            <a:ext cx="8313564" cy="4982597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9431381" y="3040521"/>
            <a:ext cx="2603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Zdroj obrázok: príspevok </a:t>
            </a:r>
            <a:r>
              <a:rPr lang="sk-SK" dirty="0" err="1" smtClean="0"/>
              <a:t>Gábora</a:t>
            </a:r>
            <a:r>
              <a:rPr lang="sk-SK" dirty="0" smtClean="0"/>
              <a:t> L</a:t>
            </a:r>
            <a:r>
              <a:rPr lang="hu-HU" dirty="0" err="1" smtClean="0"/>
              <a:t>őrincza</a:t>
            </a:r>
            <a:r>
              <a:rPr lang="hu-HU" dirty="0" smtClean="0"/>
              <a:t> s </a:t>
            </a:r>
            <a:r>
              <a:rPr lang="hu-HU" dirty="0" err="1" smtClean="0"/>
              <a:t>názvom</a:t>
            </a:r>
            <a:r>
              <a:rPr lang="hu-HU" dirty="0" smtClean="0"/>
              <a:t> </a:t>
            </a:r>
            <a:r>
              <a:rPr lang="sk-SK" i="1" dirty="0" smtClean="0"/>
              <a:t>Jazykové problémy v jazykovej krajine</a:t>
            </a:r>
            <a:endParaRPr lang="hu-HU" dirty="0" smtClean="0"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100" b="1" dirty="0"/>
              <a:t>Literatúra</a:t>
            </a:r>
            <a:endParaRPr lang="sk-SK" sz="1100" b="1" dirty="0"/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 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BARTHA Csilla – LAIHONEN, </a:t>
            </a:r>
            <a:r>
              <a:rPr lang="sk-SK" sz="1100" dirty="0" err="1"/>
              <a:t>Petteri</a:t>
            </a:r>
            <a:r>
              <a:rPr lang="sk-SK" sz="1100" dirty="0"/>
              <a:t> – SZABÓ T. P. 2013.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Tájkép</a:t>
            </a:r>
            <a:r>
              <a:rPr lang="sk-SK" sz="1100" dirty="0"/>
              <a:t> </a:t>
            </a:r>
            <a:r>
              <a:rPr lang="sk-SK" sz="1100" dirty="0" err="1"/>
              <a:t>kisebbségben</a:t>
            </a:r>
            <a:r>
              <a:rPr lang="sk-SK" sz="1100" dirty="0"/>
              <a:t> </a:t>
            </a:r>
            <a:r>
              <a:rPr lang="sk-SK" sz="1100" dirty="0" err="1"/>
              <a:t>és</a:t>
            </a:r>
            <a:r>
              <a:rPr lang="sk-SK" sz="1100" dirty="0"/>
              <a:t> </a:t>
            </a:r>
            <a:r>
              <a:rPr lang="sk-SK" sz="1100" dirty="0" err="1"/>
              <a:t>többségben</a:t>
            </a:r>
            <a:r>
              <a:rPr lang="sk-SK" sz="1100" dirty="0"/>
              <a:t> </a:t>
            </a:r>
            <a:r>
              <a:rPr lang="sk-SK" sz="1100" dirty="0" err="1"/>
              <a:t>egy</a:t>
            </a:r>
            <a:r>
              <a:rPr lang="sk-SK" sz="1100" dirty="0"/>
              <a:t> </a:t>
            </a:r>
            <a:r>
              <a:rPr lang="sk-SK" sz="1100" dirty="0" err="1"/>
              <a:t>új</a:t>
            </a:r>
            <a:r>
              <a:rPr lang="sk-SK" sz="1100" dirty="0"/>
              <a:t> </a:t>
            </a:r>
            <a:r>
              <a:rPr lang="sk-SK" sz="1100" dirty="0" err="1"/>
              <a:t>kutatási</a:t>
            </a:r>
            <a:r>
              <a:rPr lang="sk-SK" sz="1100" dirty="0"/>
              <a:t> </a:t>
            </a:r>
            <a:r>
              <a:rPr lang="sk-SK" sz="1100" dirty="0" err="1"/>
              <a:t>területről</a:t>
            </a:r>
            <a:r>
              <a:rPr lang="sk-SK" sz="1100" dirty="0"/>
              <a:t>. Dostupné na:  http://www.prominoritate.hu/folyoiratok/2013/ProMino-1303-02-bartha-laihonen-szabo.pdf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BAUKO, Ján 2019: </a:t>
            </a:r>
            <a:r>
              <a:rPr lang="sk-SK" sz="1100" dirty="0" err="1"/>
              <a:t>Propriálno</a:t>
            </a:r>
            <a:r>
              <a:rPr lang="sk-SK" sz="1100" dirty="0"/>
              <a:t>-semiotický obraz bilingválnych obcí Slovenska. IN: Konvergencie a divergencie v </a:t>
            </a:r>
            <a:r>
              <a:rPr lang="sk-SK" sz="1100" dirty="0" err="1"/>
              <a:t>propriálnej</a:t>
            </a:r>
            <a:r>
              <a:rPr lang="sk-SK" sz="1100" dirty="0"/>
              <a:t> sfére. Bratislava: VEDA. 138 – 148.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CSERNICSKÓ István 2015: </a:t>
            </a:r>
            <a:r>
              <a:rPr lang="sk-SK" sz="1100" dirty="0" err="1"/>
              <a:t>Nyelvek</a:t>
            </a:r>
            <a:r>
              <a:rPr lang="sk-SK" sz="1100" dirty="0"/>
              <a:t> </a:t>
            </a:r>
            <a:r>
              <a:rPr lang="sk-SK" sz="1100" dirty="0" err="1"/>
              <a:t>vetélkedése</a:t>
            </a:r>
            <a:r>
              <a:rPr lang="sk-SK" sz="1100" dirty="0"/>
              <a:t> a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tájképben</a:t>
            </a:r>
            <a:r>
              <a:rPr lang="sk-SK" sz="1100" dirty="0"/>
              <a:t>: </a:t>
            </a:r>
            <a:r>
              <a:rPr lang="sk-SK" sz="1100" dirty="0" err="1"/>
              <a:t>kárpátaljai</a:t>
            </a:r>
            <a:r>
              <a:rPr lang="sk-SK" sz="1100" dirty="0"/>
              <a:t> </a:t>
            </a:r>
            <a:r>
              <a:rPr lang="sk-SK" sz="1100" dirty="0" err="1"/>
              <a:t>példa</a:t>
            </a:r>
            <a:r>
              <a:rPr lang="sk-SK" sz="1100" dirty="0"/>
              <a:t> IN: </a:t>
            </a:r>
            <a:r>
              <a:rPr lang="sk-SK" sz="1100" dirty="0" err="1"/>
              <a:t>Alkalmazott</a:t>
            </a:r>
            <a:r>
              <a:rPr lang="sk-SK" sz="1100" dirty="0"/>
              <a:t> </a:t>
            </a:r>
            <a:r>
              <a:rPr lang="sk-SK" sz="1100" dirty="0" err="1"/>
              <a:t>nyelvtudomány</a:t>
            </a:r>
            <a:r>
              <a:rPr lang="sk-SK" sz="1100" dirty="0"/>
              <a:t> 2015. 71 – 84.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DOLNÍK, Juraj 2009: Všeobecná jazykoveda. Bratislava: VEDA.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DOLNÍK, Juraj – PILECKY, Marcel 2012: Koexistencia Slovákov a Maďarov na južnom Slovensku. (Sociolingvistický príspevok). IN: Jazykovedný časopis 63/1. 3 – 30.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DUDOK, Miroslav 2008: Diasporálna slovenčina a preventívna lingvistika. IN: Jazyk a jazykoveda v pohybe. Bratislava: VEDA. 267 – 277.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FINGER, Zuzana 1999: Jazyk vidieckeho obyvateľstva na južnom Slovensku. IN: Slovenčina v kontaktoch a konfliktoch s inými jazykmi. Bratislava : Veda. 67 – 74.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GORTER, </a:t>
            </a:r>
            <a:r>
              <a:rPr lang="sk-SK" sz="1100" dirty="0" err="1"/>
              <a:t>Durk</a:t>
            </a:r>
            <a:r>
              <a:rPr lang="sk-SK" sz="1100" dirty="0"/>
              <a:t> (</a:t>
            </a:r>
            <a:r>
              <a:rPr lang="sk-SK" sz="1100" dirty="0" err="1"/>
              <a:t>Ed</a:t>
            </a:r>
            <a:r>
              <a:rPr lang="sk-SK" sz="1100" dirty="0"/>
              <a:t>.): 2006: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. A New </a:t>
            </a:r>
            <a:r>
              <a:rPr lang="sk-SK" sz="1100" dirty="0" err="1"/>
              <a:t>Approach</a:t>
            </a:r>
            <a:r>
              <a:rPr lang="sk-SK" sz="1100" dirty="0"/>
              <a:t> to </a:t>
            </a:r>
            <a:r>
              <a:rPr lang="sk-SK" sz="1100" dirty="0" err="1"/>
              <a:t>Multilingualism</a:t>
            </a:r>
            <a:r>
              <a:rPr lang="sk-SK" sz="1100" dirty="0"/>
              <a:t>. </a:t>
            </a:r>
            <a:r>
              <a:rPr lang="sk-SK" sz="1100" dirty="0" err="1"/>
              <a:t>Clevendon</a:t>
            </a:r>
            <a:r>
              <a:rPr lang="sk-SK" sz="1100" dirty="0"/>
              <a:t> – </a:t>
            </a:r>
            <a:r>
              <a:rPr lang="sk-SK" sz="1100" dirty="0" err="1"/>
              <a:t>Buffalo</a:t>
            </a:r>
            <a:r>
              <a:rPr lang="sk-SK" sz="1100" dirty="0"/>
              <a:t> – Toronto: </a:t>
            </a:r>
            <a:r>
              <a:rPr lang="sk-SK" sz="1100" dirty="0" err="1"/>
              <a:t>Multilingual</a:t>
            </a:r>
            <a:r>
              <a:rPr lang="sk-SK" sz="1100" dirty="0"/>
              <a:t> </a:t>
            </a:r>
            <a:r>
              <a:rPr lang="sk-SK" sz="1100" dirty="0" err="1"/>
              <a:t>Matters</a:t>
            </a:r>
            <a:r>
              <a:rPr lang="sk-SK" sz="1100" dirty="0"/>
              <a:t>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GYŐRIOVÁ BAKOVÁ, Eva 2015a: Jazyková situácia v Komárne. IN: Jazyk v politických, ideologických a interkultúrnych vzťahoch. </a:t>
            </a:r>
            <a:r>
              <a:rPr lang="sk-SK" sz="1100" dirty="0" err="1"/>
              <a:t>Sociolinguistica</a:t>
            </a:r>
            <a:r>
              <a:rPr lang="sk-SK" sz="1100" dirty="0"/>
              <a:t> </a:t>
            </a:r>
            <a:r>
              <a:rPr lang="sk-SK" sz="1100" dirty="0" err="1"/>
              <a:t>slovaca</a:t>
            </a:r>
            <a:r>
              <a:rPr lang="sk-SK" sz="1100" dirty="0"/>
              <a:t> 8. Bratislava: VEDA. 332 – 342.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GYŐRIOVÁ BAKOVÁ, Eva 2015b: </a:t>
            </a:r>
            <a:r>
              <a:rPr lang="sk-SK" sz="1100" dirty="0" err="1"/>
              <a:t>Language</a:t>
            </a:r>
            <a:r>
              <a:rPr lang="sk-SK" sz="1100" dirty="0"/>
              <a:t> </a:t>
            </a:r>
            <a:r>
              <a:rPr lang="sk-SK" sz="1100" dirty="0" err="1"/>
              <a:t>situation</a:t>
            </a:r>
            <a:r>
              <a:rPr lang="sk-SK" sz="1100" dirty="0"/>
              <a:t> in Komárno. IN: </a:t>
            </a:r>
            <a:r>
              <a:rPr lang="sk-SK" sz="1100" dirty="0" err="1"/>
              <a:t>Transboundary</a:t>
            </a:r>
            <a:r>
              <a:rPr lang="sk-SK" sz="1100" dirty="0"/>
              <a:t> </a:t>
            </a:r>
            <a:r>
              <a:rPr lang="sk-SK" sz="1100" dirty="0" err="1"/>
              <a:t>Symbiosis</a:t>
            </a:r>
            <a:r>
              <a:rPr lang="sk-SK" sz="1100" dirty="0"/>
              <a:t> over </a:t>
            </a:r>
            <a:r>
              <a:rPr lang="sk-SK" sz="1100" dirty="0" err="1"/>
              <a:t>the</a:t>
            </a:r>
            <a:r>
              <a:rPr lang="sk-SK" sz="1100" dirty="0"/>
              <a:t> Danube (Part II): Road to a </a:t>
            </a:r>
            <a:r>
              <a:rPr lang="sk-SK" sz="1100" dirty="0" err="1"/>
              <a:t>Multidimensional</a:t>
            </a:r>
            <a:r>
              <a:rPr lang="sk-SK" sz="1100" dirty="0"/>
              <a:t> </a:t>
            </a:r>
            <a:r>
              <a:rPr lang="sk-SK" sz="1100" dirty="0" err="1"/>
              <a:t>Ethnic</a:t>
            </a:r>
            <a:r>
              <a:rPr lang="sk-SK" sz="1100" dirty="0"/>
              <a:t> </a:t>
            </a:r>
            <a:r>
              <a:rPr lang="sk-SK" sz="1100" dirty="0" err="1"/>
              <a:t>Symbiosis</a:t>
            </a:r>
            <a:r>
              <a:rPr lang="sk-SK" sz="1100" dirty="0"/>
              <a:t> in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Mid</a:t>
            </a:r>
            <a:r>
              <a:rPr lang="sk-SK" sz="1100" dirty="0"/>
              <a:t>-Danube </a:t>
            </a:r>
            <a:r>
              <a:rPr lang="sk-SK" sz="1100" dirty="0" err="1"/>
              <a:t>Region</a:t>
            </a:r>
            <a:r>
              <a:rPr lang="sk-SK" sz="1100" dirty="0"/>
              <a:t>. Sapporo: </a:t>
            </a:r>
            <a:r>
              <a:rPr lang="sk-SK" sz="1100" dirty="0" err="1"/>
              <a:t>Slavic-Eurasian</a:t>
            </a:r>
            <a:r>
              <a:rPr lang="sk-SK" sz="1100" dirty="0"/>
              <a:t> </a:t>
            </a:r>
            <a:r>
              <a:rPr lang="sk-SK" sz="1100" dirty="0" err="1"/>
              <a:t>Research</a:t>
            </a:r>
            <a:r>
              <a:rPr lang="sk-SK" sz="1100" dirty="0"/>
              <a:t> Center, Hokkaido </a:t>
            </a:r>
            <a:r>
              <a:rPr lang="sk-SK" sz="1100" dirty="0" err="1"/>
              <a:t>University</a:t>
            </a:r>
            <a:r>
              <a:rPr lang="sk-SK" sz="1100" dirty="0"/>
              <a:t>. 161 – 174.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GYŐRIOVÁ BAKOVÁ, Eva 2017: Jazyková situácia a jazyková krajina na Slovensku (Komárno). </a:t>
            </a:r>
            <a:r>
              <a:rPr lang="sk-SK" sz="1100" dirty="0" err="1"/>
              <a:t>Nepublik</a:t>
            </a:r>
            <a:r>
              <a:rPr lang="sk-SK" sz="1100" dirty="0"/>
              <a:t>. </a:t>
            </a:r>
            <a:r>
              <a:rPr lang="sk-SK" sz="1100" dirty="0" err="1"/>
              <a:t>diz</a:t>
            </a:r>
            <a:r>
              <a:rPr lang="sk-SK" sz="1100" dirty="0"/>
              <a:t>. práca. 2017.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KONTRA </a:t>
            </a:r>
            <a:r>
              <a:rPr lang="sk-SK" sz="1100" dirty="0" err="1"/>
              <a:t>Miklós</a:t>
            </a:r>
            <a:r>
              <a:rPr lang="sk-SK" sz="1100" dirty="0"/>
              <a:t> 2006: A </a:t>
            </a:r>
            <a:r>
              <a:rPr lang="sk-SK" sz="1100" dirty="0" err="1"/>
              <a:t>határon</a:t>
            </a:r>
            <a:r>
              <a:rPr lang="sk-SK" sz="1100" dirty="0"/>
              <a:t> túli </a:t>
            </a:r>
            <a:r>
              <a:rPr lang="sk-SK" sz="1100" dirty="0" err="1"/>
              <a:t>magyar</a:t>
            </a:r>
            <a:r>
              <a:rPr lang="sk-SK" sz="1100" dirty="0"/>
              <a:t> </a:t>
            </a:r>
            <a:r>
              <a:rPr lang="sk-SK" sz="1100" dirty="0" err="1"/>
              <a:t>nyelvváltozatok</a:t>
            </a:r>
            <a:r>
              <a:rPr lang="sk-SK" sz="1100" dirty="0"/>
              <a:t>. IN: </a:t>
            </a:r>
            <a:r>
              <a:rPr lang="sk-SK" sz="1100" dirty="0" err="1"/>
              <a:t>Magyar</a:t>
            </a:r>
            <a:r>
              <a:rPr lang="sk-SK" sz="1100" dirty="0"/>
              <a:t> </a:t>
            </a:r>
            <a:r>
              <a:rPr lang="sk-SK" sz="1100" dirty="0" err="1"/>
              <a:t>nyelv</a:t>
            </a:r>
            <a:r>
              <a:rPr lang="sk-SK" sz="1100" dirty="0"/>
              <a:t>. </a:t>
            </a:r>
            <a:r>
              <a:rPr lang="sk-SK" sz="1100" dirty="0" err="1"/>
              <a:t>Budapest</a:t>
            </a:r>
            <a:r>
              <a:rPr lang="sk-SK" sz="1100" dirty="0"/>
              <a:t>: </a:t>
            </a:r>
            <a:r>
              <a:rPr lang="sk-SK" sz="1100" dirty="0" err="1"/>
              <a:t>Akadémiai</a:t>
            </a:r>
            <a:r>
              <a:rPr lang="sk-SK" sz="1100" dirty="0"/>
              <a:t> </a:t>
            </a:r>
            <a:r>
              <a:rPr lang="sk-SK" sz="1100" dirty="0" err="1"/>
              <a:t>Kiadó</a:t>
            </a:r>
            <a:r>
              <a:rPr lang="sk-SK" sz="1100" dirty="0"/>
              <a:t>. 549 – 576.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KRALČÁK, Ľubomír 2015: Slovenčina v pohybe. Nitra: UKF. 42 – 51.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LAIHONEN, </a:t>
            </a:r>
            <a:r>
              <a:rPr lang="sk-SK" sz="1100" dirty="0" err="1"/>
              <a:t>Petti</a:t>
            </a:r>
            <a:r>
              <a:rPr lang="sk-SK" sz="1100" dirty="0"/>
              <a:t> 2013.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 (LL) of </a:t>
            </a:r>
            <a:r>
              <a:rPr lang="sk-SK" sz="1100" dirty="0" err="1"/>
              <a:t>villages</a:t>
            </a:r>
            <a:r>
              <a:rPr lang="sk-SK" sz="1100" dirty="0"/>
              <a:t> in Southern Slovakia, </a:t>
            </a:r>
            <a:r>
              <a:rPr lang="sk-SK" sz="1100" dirty="0" err="1"/>
              <a:t>Szeklerland</a:t>
            </a:r>
            <a:r>
              <a:rPr lang="sk-SK" sz="1100" dirty="0"/>
              <a:t> (</a:t>
            </a:r>
            <a:r>
              <a:rPr lang="sk-SK" sz="1100" dirty="0" err="1"/>
              <a:t>Romania</a:t>
            </a:r>
            <a:r>
              <a:rPr lang="sk-SK" sz="1100" dirty="0"/>
              <a:t>) and </a:t>
            </a:r>
            <a:r>
              <a:rPr lang="sk-SK" sz="1100" dirty="0" err="1"/>
              <a:t>Transcarpathia</a:t>
            </a:r>
            <a:r>
              <a:rPr lang="sk-SK" sz="1100" dirty="0"/>
              <a:t> (</a:t>
            </a:r>
            <a:r>
              <a:rPr lang="sk-SK" sz="1100" dirty="0" err="1"/>
              <a:t>Ukraine</a:t>
            </a:r>
            <a:r>
              <a:rPr lang="sk-SK" sz="1100" dirty="0"/>
              <a:t>): </a:t>
            </a:r>
            <a:r>
              <a:rPr lang="sk-SK" sz="1100" dirty="0" err="1"/>
              <a:t>An</a:t>
            </a:r>
            <a:r>
              <a:rPr lang="sk-SK" sz="1100" dirty="0"/>
              <a:t> </a:t>
            </a:r>
            <a:r>
              <a:rPr lang="sk-SK" sz="1100" dirty="0" err="1"/>
              <a:t>expansion</a:t>
            </a:r>
            <a:r>
              <a:rPr lang="sk-SK" sz="1100" dirty="0"/>
              <a:t> of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sociolinguistic</a:t>
            </a:r>
            <a:r>
              <a:rPr lang="sk-SK" sz="1100" dirty="0"/>
              <a:t> </a:t>
            </a:r>
            <a:r>
              <a:rPr lang="sk-SK" sz="1100" dirty="0" err="1"/>
              <a:t>descriptions</a:t>
            </a:r>
            <a:r>
              <a:rPr lang="sk-SK" sz="1100" dirty="0"/>
              <a:t> and </a:t>
            </a:r>
            <a:r>
              <a:rPr lang="sk-SK" sz="1100" dirty="0" err="1"/>
              <a:t>an</a:t>
            </a:r>
            <a:r>
              <a:rPr lang="sk-SK" sz="1100" dirty="0"/>
              <a:t> </a:t>
            </a:r>
            <a:r>
              <a:rPr lang="sk-SK" sz="1100" dirty="0" err="1"/>
              <a:t>analysis</a:t>
            </a:r>
            <a:r>
              <a:rPr lang="sk-SK" sz="1100" dirty="0"/>
              <a:t> of </a:t>
            </a:r>
            <a:r>
              <a:rPr lang="sk-SK" sz="1100" dirty="0" err="1"/>
              <a:t>visual</a:t>
            </a:r>
            <a:r>
              <a:rPr lang="sk-SK" sz="1100" dirty="0"/>
              <a:t> </a:t>
            </a:r>
            <a:r>
              <a:rPr lang="sk-SK" sz="1100" dirty="0" err="1"/>
              <a:t>code-choice</a:t>
            </a:r>
            <a:r>
              <a:rPr lang="sk-SK" sz="1100" dirty="0"/>
              <a:t>. In: </a:t>
            </a:r>
            <a:r>
              <a:rPr lang="sk-SK" sz="1100" dirty="0" err="1"/>
              <a:t>Theory</a:t>
            </a:r>
            <a:r>
              <a:rPr lang="sk-SK" sz="1100" dirty="0"/>
              <a:t> and </a:t>
            </a:r>
            <a:r>
              <a:rPr lang="sk-SK" sz="1100" dirty="0" err="1"/>
              <a:t>Practice</a:t>
            </a:r>
            <a:r>
              <a:rPr lang="sk-SK" sz="1100" dirty="0"/>
              <a:t> of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. Dostupné online: http://www.nytud.hu/nyelvitajkep/en/abstr-eng.html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LANSTYÁK István 2010: Typy jazykových problémov v maďarskej jazykovej komunite. IN: Kontexty identity. Jubilejný zborník na </a:t>
            </a:r>
            <a:r>
              <a:rPr lang="sk-SK" sz="1100" dirty="0" err="1"/>
              <a:t>počesť</a:t>
            </a:r>
            <a:r>
              <a:rPr lang="sk-SK" sz="1100" dirty="0"/>
              <a:t> Anny </a:t>
            </a:r>
            <a:r>
              <a:rPr lang="sk-SK" sz="1100" dirty="0" err="1"/>
              <a:t>Divičanovej</a:t>
            </a:r>
            <a:r>
              <a:rPr lang="sk-SK" sz="1100" dirty="0"/>
              <a:t> – </a:t>
            </a:r>
            <a:r>
              <a:rPr lang="sk-SK" sz="1100" dirty="0" err="1"/>
              <a:t>Az</a:t>
            </a:r>
            <a:r>
              <a:rPr lang="sk-SK" sz="1100" dirty="0"/>
              <a:t> </a:t>
            </a:r>
            <a:r>
              <a:rPr lang="sk-SK" sz="1100" dirty="0" err="1"/>
              <a:t>identitás</a:t>
            </a:r>
            <a:r>
              <a:rPr lang="sk-SK" sz="1100" dirty="0"/>
              <a:t> </a:t>
            </a:r>
            <a:r>
              <a:rPr lang="sk-SK" sz="1100" dirty="0" err="1"/>
              <a:t>kontextusai</a:t>
            </a:r>
            <a:r>
              <a:rPr lang="sk-SK" sz="1100" dirty="0"/>
              <a:t>. </a:t>
            </a:r>
            <a:r>
              <a:rPr lang="sk-SK" sz="1100" dirty="0" err="1"/>
              <a:t>Köszöntő</a:t>
            </a:r>
            <a:r>
              <a:rPr lang="sk-SK" sz="1100" dirty="0"/>
              <a:t> </a:t>
            </a:r>
            <a:r>
              <a:rPr lang="sk-SK" sz="1100" dirty="0" err="1"/>
              <a:t>könyv</a:t>
            </a:r>
            <a:r>
              <a:rPr lang="sk-SK" sz="1100" dirty="0"/>
              <a:t> </a:t>
            </a:r>
            <a:r>
              <a:rPr lang="sk-SK" sz="1100" dirty="0" err="1"/>
              <a:t>Gyivicsán</a:t>
            </a:r>
            <a:r>
              <a:rPr lang="sk-SK" sz="1100" dirty="0"/>
              <a:t> Anna </a:t>
            </a:r>
            <a:r>
              <a:rPr lang="sk-SK" sz="1100" dirty="0" err="1"/>
              <a:t>tiszteletére</a:t>
            </a:r>
            <a:r>
              <a:rPr lang="sk-SK" sz="1100" dirty="0"/>
              <a:t>. </a:t>
            </a:r>
            <a:r>
              <a:rPr lang="sk-SK" sz="1100" dirty="0" err="1"/>
              <a:t>Békéscsaba</a:t>
            </a:r>
            <a:r>
              <a:rPr lang="sk-SK" sz="1100" dirty="0"/>
              <a:t>: </a:t>
            </a:r>
            <a:r>
              <a:rPr lang="sk-SK" sz="1100" dirty="0" err="1"/>
              <a:t>Országos</a:t>
            </a:r>
            <a:r>
              <a:rPr lang="sk-SK" sz="1100" dirty="0"/>
              <a:t> </a:t>
            </a:r>
            <a:r>
              <a:rPr lang="sk-SK" sz="1100" dirty="0" err="1"/>
              <a:t>Szlovák</a:t>
            </a:r>
            <a:r>
              <a:rPr lang="sk-SK" sz="1100" dirty="0"/>
              <a:t> </a:t>
            </a:r>
            <a:r>
              <a:rPr lang="sk-SK" sz="1100" dirty="0" err="1"/>
              <a:t>Önkormányzat</a:t>
            </a:r>
            <a:r>
              <a:rPr lang="sk-SK" sz="1100" dirty="0"/>
              <a:t> – ELTE BTK </a:t>
            </a:r>
            <a:r>
              <a:rPr lang="sk-SK" sz="1100" dirty="0" err="1"/>
              <a:t>Szláv</a:t>
            </a:r>
            <a:r>
              <a:rPr lang="sk-SK" sz="1100" dirty="0"/>
              <a:t> </a:t>
            </a:r>
            <a:r>
              <a:rPr lang="sk-SK" sz="1100" dirty="0" err="1"/>
              <a:t>Filológiaia</a:t>
            </a:r>
            <a:r>
              <a:rPr lang="sk-SK" sz="1100" dirty="0"/>
              <a:t> </a:t>
            </a:r>
            <a:r>
              <a:rPr lang="sk-SK" sz="1100" dirty="0" err="1"/>
              <a:t>Tanszék</a:t>
            </a:r>
            <a:r>
              <a:rPr lang="sk-SK" sz="1100" dirty="0"/>
              <a:t> – Ústav etnológie SAV – </a:t>
            </a:r>
            <a:r>
              <a:rPr lang="sk-SK" sz="1100" dirty="0" err="1"/>
              <a:t>Magyarországi</a:t>
            </a:r>
            <a:r>
              <a:rPr lang="sk-SK" sz="1100" dirty="0"/>
              <a:t> </a:t>
            </a:r>
            <a:r>
              <a:rPr lang="sk-SK" sz="1100" dirty="0" err="1"/>
              <a:t>Szlovákok</a:t>
            </a:r>
            <a:r>
              <a:rPr lang="sk-SK" sz="1100" dirty="0"/>
              <a:t> </a:t>
            </a:r>
            <a:r>
              <a:rPr lang="sk-SK" sz="1100" dirty="0" err="1"/>
              <a:t>Kutatóintézete</a:t>
            </a:r>
            <a:r>
              <a:rPr lang="sk-SK" sz="1100" dirty="0"/>
              <a:t>. 190 – 197.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LANSTYÁK István 2011: </a:t>
            </a:r>
            <a:r>
              <a:rPr lang="sk-SK" sz="1100" dirty="0" err="1"/>
              <a:t>Végbement</a:t>
            </a:r>
            <a:r>
              <a:rPr lang="sk-SK" sz="1100" dirty="0"/>
              <a:t> </a:t>
            </a:r>
            <a:r>
              <a:rPr lang="sk-SK" sz="1100" dirty="0" err="1"/>
              <a:t>vagy</a:t>
            </a:r>
            <a:r>
              <a:rPr lang="sk-SK" sz="1100" dirty="0"/>
              <a:t> </a:t>
            </a:r>
            <a:r>
              <a:rPr lang="sk-SK" sz="1100" dirty="0" err="1"/>
              <a:t>elmaradt</a:t>
            </a:r>
            <a:r>
              <a:rPr lang="sk-SK" sz="1100" dirty="0"/>
              <a:t> </a:t>
            </a:r>
            <a:r>
              <a:rPr lang="sk-SK" sz="1100" dirty="0" err="1"/>
              <a:t>nyelvcserék</a:t>
            </a:r>
            <a:r>
              <a:rPr lang="sk-SK" sz="1100" dirty="0"/>
              <a:t>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emlékei</a:t>
            </a:r>
            <a:r>
              <a:rPr lang="sk-SK" sz="1100" dirty="0"/>
              <a:t> a </a:t>
            </a:r>
            <a:r>
              <a:rPr lang="sk-SK" sz="1100" dirty="0" err="1"/>
              <a:t>magyar</a:t>
            </a:r>
            <a:r>
              <a:rPr lang="sk-SK" sz="1100" dirty="0"/>
              <a:t> – </a:t>
            </a:r>
            <a:r>
              <a:rPr lang="sk-SK" sz="1100" dirty="0" err="1"/>
              <a:t>szlovák</a:t>
            </a:r>
            <a:r>
              <a:rPr lang="sk-SK" sz="1100" dirty="0"/>
              <a:t> </a:t>
            </a:r>
            <a:r>
              <a:rPr lang="sk-SK" sz="1100" dirty="0" err="1"/>
              <a:t>nyelvhatáron</a:t>
            </a:r>
            <a:r>
              <a:rPr lang="sk-SK" sz="1100" dirty="0"/>
              <a:t>. IN: </a:t>
            </a:r>
            <a:r>
              <a:rPr lang="sk-SK" sz="1100" dirty="0" err="1"/>
              <a:t>Magyarok</a:t>
            </a:r>
            <a:r>
              <a:rPr lang="sk-SK" sz="1100" dirty="0"/>
              <a:t> </a:t>
            </a:r>
            <a:r>
              <a:rPr lang="sk-SK" sz="1100" dirty="0" err="1"/>
              <a:t>Szlovákiában</a:t>
            </a:r>
            <a:r>
              <a:rPr lang="sk-SK" sz="1100" dirty="0"/>
              <a:t> VII. </a:t>
            </a:r>
            <a:r>
              <a:rPr lang="sk-SK" sz="1100" dirty="0" err="1"/>
              <a:t>Nyelv</a:t>
            </a:r>
            <a:r>
              <a:rPr lang="sk-SK" sz="1100" dirty="0"/>
              <a:t>. </a:t>
            </a:r>
            <a:r>
              <a:rPr lang="sk-SK" sz="1100" dirty="0" err="1"/>
              <a:t>Somorja</a:t>
            </a:r>
            <a:r>
              <a:rPr lang="sk-SK" sz="1100" dirty="0"/>
              <a:t>: Fórum </a:t>
            </a:r>
            <a:r>
              <a:rPr lang="sk-SK" sz="1100" dirty="0" err="1"/>
              <a:t>Kisebbségkutató</a:t>
            </a:r>
            <a:r>
              <a:rPr lang="sk-SK" sz="1100" dirty="0"/>
              <a:t> </a:t>
            </a:r>
            <a:r>
              <a:rPr lang="sk-SK" sz="1100" dirty="0" err="1"/>
              <a:t>Intézet</a:t>
            </a:r>
            <a:r>
              <a:rPr lang="sk-SK" sz="1100" dirty="0"/>
              <a:t>. 253 – 267.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LŐRINCZ Gábor 2019a. </a:t>
            </a:r>
            <a:r>
              <a:rPr lang="sk-SK" sz="1100" dirty="0" err="1"/>
              <a:t>Egy</a:t>
            </a:r>
            <a:r>
              <a:rPr lang="sk-SK" sz="1100" dirty="0"/>
              <a:t> </a:t>
            </a:r>
            <a:r>
              <a:rPr lang="sk-SK" sz="1100" dirty="0" err="1"/>
              <a:t>délnyugat-szlovákiai</a:t>
            </a:r>
            <a:r>
              <a:rPr lang="sk-SK" sz="1100" dirty="0"/>
              <a:t> </a:t>
            </a:r>
            <a:r>
              <a:rPr lang="sk-SK" sz="1100" dirty="0" err="1"/>
              <a:t>kisváros</a:t>
            </a:r>
            <a:r>
              <a:rPr lang="sk-SK" sz="1100" dirty="0"/>
              <a:t> </a:t>
            </a:r>
            <a:r>
              <a:rPr lang="sk-SK" sz="1100" dirty="0" err="1"/>
              <a:t>kétnyelvű</a:t>
            </a:r>
            <a:r>
              <a:rPr lang="sk-SK" sz="1100" dirty="0"/>
              <a:t> </a:t>
            </a:r>
            <a:r>
              <a:rPr lang="sk-SK" sz="1100" dirty="0" err="1"/>
              <a:t>és</a:t>
            </a:r>
            <a:r>
              <a:rPr lang="sk-SK" sz="1100" dirty="0"/>
              <a:t> </a:t>
            </a:r>
            <a:r>
              <a:rPr lang="sk-SK" sz="1100" dirty="0" err="1"/>
              <a:t>multikulturális</a:t>
            </a:r>
            <a:r>
              <a:rPr lang="sk-SK" sz="1100" dirty="0"/>
              <a:t>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tájképe</a:t>
            </a:r>
            <a:r>
              <a:rPr lang="sk-SK" sz="1100" dirty="0"/>
              <a:t> a </a:t>
            </a:r>
            <a:r>
              <a:rPr lang="sk-SK" sz="1100" dirty="0" err="1"/>
              <a:t>múltban</a:t>
            </a:r>
            <a:r>
              <a:rPr lang="sk-SK" sz="1100" dirty="0"/>
              <a:t> </a:t>
            </a:r>
            <a:r>
              <a:rPr lang="sk-SK" sz="1100" dirty="0" err="1"/>
              <a:t>és</a:t>
            </a:r>
            <a:r>
              <a:rPr lang="sk-SK" sz="1100" dirty="0"/>
              <a:t> a </a:t>
            </a:r>
            <a:r>
              <a:rPr lang="sk-SK" sz="1100" dirty="0" err="1"/>
              <a:t>jelenben</a:t>
            </a:r>
            <a:r>
              <a:rPr lang="sk-SK" sz="1100" dirty="0"/>
              <a:t>. IN: A </a:t>
            </a:r>
            <a:r>
              <a:rPr lang="sk-SK" sz="1100" dirty="0" err="1"/>
              <a:t>nyelvföldrajztól</a:t>
            </a:r>
            <a:r>
              <a:rPr lang="sk-SK" sz="1100" dirty="0"/>
              <a:t> a </a:t>
            </a:r>
            <a:r>
              <a:rPr lang="sk-SK" sz="1100" dirty="0" err="1"/>
              <a:t>névföldrajzig</a:t>
            </a:r>
            <a:r>
              <a:rPr lang="sk-SK" sz="1100" dirty="0"/>
              <a:t> X. </a:t>
            </a:r>
            <a:r>
              <a:rPr lang="sk-SK" sz="1100" dirty="0" err="1"/>
              <a:t>Nevek</a:t>
            </a:r>
            <a:r>
              <a:rPr lang="sk-SK" sz="1100" dirty="0"/>
              <a:t> a </a:t>
            </a:r>
            <a:r>
              <a:rPr lang="sk-SK" sz="1100" dirty="0" err="1"/>
              <a:t>nyelvpolitikai</a:t>
            </a:r>
            <a:r>
              <a:rPr lang="sk-SK" sz="1100" dirty="0"/>
              <a:t> </a:t>
            </a:r>
            <a:r>
              <a:rPr lang="sk-SK" sz="1100" dirty="0" err="1"/>
              <a:t>küzdőtérben</a:t>
            </a:r>
            <a:r>
              <a:rPr lang="sk-SK" sz="1100" dirty="0"/>
              <a:t>. </a:t>
            </a:r>
            <a:r>
              <a:rPr lang="sk-SK" sz="1100" dirty="0" err="1"/>
              <a:t>Szombathely</a:t>
            </a:r>
            <a:r>
              <a:rPr lang="sk-SK" sz="1100" dirty="0"/>
              <a:t>–</a:t>
            </a:r>
            <a:r>
              <a:rPr lang="sk-SK" sz="1100" dirty="0" err="1"/>
              <a:t>Budapest</a:t>
            </a:r>
            <a:r>
              <a:rPr lang="sk-SK" sz="1100" dirty="0"/>
              <a:t>: </a:t>
            </a:r>
            <a:r>
              <a:rPr lang="sk-SK" sz="1100" dirty="0" err="1"/>
              <a:t>Savaria</a:t>
            </a:r>
            <a:r>
              <a:rPr lang="sk-SK" sz="1100" dirty="0"/>
              <a:t> </a:t>
            </a:r>
            <a:r>
              <a:rPr lang="sk-SK" sz="1100" dirty="0" err="1"/>
              <a:t>University</a:t>
            </a:r>
            <a:r>
              <a:rPr lang="sk-SK" sz="1100" dirty="0"/>
              <a:t> Press–</a:t>
            </a:r>
            <a:r>
              <a:rPr lang="sk-SK" sz="1100" dirty="0" err="1"/>
              <a:t>Magyarságkutató</a:t>
            </a:r>
            <a:r>
              <a:rPr lang="sk-SK" sz="1100" dirty="0"/>
              <a:t> </a:t>
            </a:r>
            <a:r>
              <a:rPr lang="sk-SK" sz="1100" dirty="0" err="1"/>
              <a:t>Intézet</a:t>
            </a:r>
            <a:r>
              <a:rPr lang="sk-SK" sz="1100" dirty="0"/>
              <a:t>. 159–174.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LŐRINCZ Gábor 2019b. </a:t>
            </a:r>
            <a:r>
              <a:rPr lang="sk-SK" sz="1100" dirty="0" err="1"/>
              <a:t>Identitásjelölő</a:t>
            </a:r>
            <a:r>
              <a:rPr lang="sk-SK" sz="1100" dirty="0"/>
              <a:t> </a:t>
            </a:r>
            <a:r>
              <a:rPr lang="sk-SK" sz="1100" dirty="0" err="1"/>
              <a:t>elemek</a:t>
            </a:r>
            <a:r>
              <a:rPr lang="sk-SK" sz="1100" dirty="0"/>
              <a:t> </a:t>
            </a:r>
            <a:r>
              <a:rPr lang="sk-SK" sz="1100" dirty="0" err="1"/>
              <a:t>egy</a:t>
            </a:r>
            <a:r>
              <a:rPr lang="sk-SK" sz="1100" dirty="0"/>
              <a:t> </a:t>
            </a:r>
            <a:r>
              <a:rPr lang="sk-SK" sz="1100" dirty="0" err="1"/>
              <a:t>délnyugat-szlovákiai</a:t>
            </a:r>
            <a:r>
              <a:rPr lang="sk-SK" sz="1100" dirty="0"/>
              <a:t> </a:t>
            </a:r>
            <a:r>
              <a:rPr lang="sk-SK" sz="1100" dirty="0" err="1"/>
              <a:t>kisváros</a:t>
            </a:r>
            <a:r>
              <a:rPr lang="sk-SK" sz="1100" dirty="0"/>
              <a:t>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tájképében</a:t>
            </a:r>
            <a:r>
              <a:rPr lang="sk-SK" sz="1100" dirty="0"/>
              <a:t>. </a:t>
            </a:r>
            <a:r>
              <a:rPr lang="sk-SK" sz="1100" dirty="0" err="1"/>
              <a:t>Acta</a:t>
            </a:r>
            <a:r>
              <a:rPr lang="sk-SK" sz="1100" dirty="0"/>
              <a:t> </a:t>
            </a:r>
            <a:r>
              <a:rPr lang="sk-SK" sz="1100" dirty="0" err="1"/>
              <a:t>Universitatis</a:t>
            </a:r>
            <a:r>
              <a:rPr lang="sk-SK" sz="1100" dirty="0"/>
              <a:t> de Carlo </a:t>
            </a:r>
            <a:r>
              <a:rPr lang="sk-SK" sz="1100" dirty="0" err="1"/>
              <a:t>Esztrerházy</a:t>
            </a:r>
            <a:r>
              <a:rPr lang="sk-SK" sz="1100" dirty="0"/>
              <a:t> </a:t>
            </a:r>
            <a:r>
              <a:rPr lang="sk-SK" sz="1100" dirty="0" err="1"/>
              <a:t>nominate</a:t>
            </a:r>
            <a:r>
              <a:rPr lang="sk-SK" sz="1100" dirty="0"/>
              <a:t>. </a:t>
            </a:r>
            <a:r>
              <a:rPr lang="sk-SK" sz="1100" dirty="0" err="1"/>
              <a:t>Sectio</a:t>
            </a:r>
            <a:r>
              <a:rPr lang="sk-SK" sz="1100" dirty="0"/>
              <a:t> </a:t>
            </a:r>
            <a:r>
              <a:rPr lang="sk-SK" sz="1100" dirty="0" err="1"/>
              <a:t>Linguistica</a:t>
            </a:r>
            <a:r>
              <a:rPr lang="sk-SK" sz="1100" dirty="0"/>
              <a:t> </a:t>
            </a:r>
            <a:r>
              <a:rPr lang="sk-SK" sz="1100" dirty="0" err="1"/>
              <a:t>Hungarica</a:t>
            </a:r>
            <a:r>
              <a:rPr lang="sk-SK" sz="1100" dirty="0"/>
              <a:t>. TOM. XLV. (v tlači</a:t>
            </a:r>
            <a:r>
              <a:rPr lang="sk-SK" sz="1100" dirty="0" smtClean="0"/>
              <a:t>).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377723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541867"/>
            <a:ext cx="10515600" cy="5635096"/>
          </a:xfrm>
        </p:spPr>
        <p:txBody>
          <a:bodyPr>
            <a:no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NEKVAPIL, </a:t>
            </a:r>
            <a:r>
              <a:rPr lang="sk-SK" sz="1100" dirty="0" err="1"/>
              <a:t>Jiří</a:t>
            </a:r>
            <a:r>
              <a:rPr lang="sk-SK" sz="1100" dirty="0"/>
              <a:t> – SHERMAN, T. – BALOGH, E. – BALLA, Á.T. – ENGELHARDT, O. 2009: </a:t>
            </a:r>
            <a:r>
              <a:rPr lang="sk-SK" sz="1100" dirty="0" err="1"/>
              <a:t>Interakció</a:t>
            </a:r>
            <a:r>
              <a:rPr lang="sk-SK" sz="1100" dirty="0"/>
              <a:t> </a:t>
            </a:r>
            <a:r>
              <a:rPr lang="sk-SK" sz="1100" dirty="0" err="1"/>
              <a:t>előtti</a:t>
            </a:r>
            <a:r>
              <a:rPr lang="sk-SK" sz="1100" dirty="0"/>
              <a:t> </a:t>
            </a:r>
            <a:r>
              <a:rPr lang="sk-SK" sz="1100" dirty="0" err="1"/>
              <a:t>menedzselés</a:t>
            </a:r>
            <a:r>
              <a:rPr lang="sk-SK" sz="1100" dirty="0"/>
              <a:t> </a:t>
            </a:r>
            <a:r>
              <a:rPr lang="sk-SK" sz="1100" dirty="0" err="1"/>
              <a:t>multinacionális</a:t>
            </a:r>
            <a:r>
              <a:rPr lang="sk-SK" sz="1100" dirty="0"/>
              <a:t> </a:t>
            </a:r>
            <a:r>
              <a:rPr lang="sk-SK" sz="1100" dirty="0" err="1"/>
              <a:t>nagyvállalatoknál</a:t>
            </a:r>
            <a:r>
              <a:rPr lang="sk-SK" sz="1100" dirty="0"/>
              <a:t> </a:t>
            </a:r>
            <a:r>
              <a:rPr lang="sk-SK" sz="1100" dirty="0" err="1"/>
              <a:t>Közép-Európában</a:t>
            </a:r>
            <a:r>
              <a:rPr lang="sk-SK" sz="1100" dirty="0"/>
              <a:t>. </a:t>
            </a:r>
            <a:r>
              <a:rPr lang="sk-SK" sz="1100" dirty="0" err="1"/>
              <a:t>IN:Tanulmányok</a:t>
            </a:r>
            <a:r>
              <a:rPr lang="sk-SK" sz="1100" dirty="0"/>
              <a:t> a </a:t>
            </a:r>
            <a:r>
              <a:rPr lang="sk-SK" sz="1100" dirty="0" err="1"/>
              <a:t>kétnyelvűségről</a:t>
            </a:r>
            <a:r>
              <a:rPr lang="sk-SK" sz="1100" dirty="0"/>
              <a:t>, IV. </a:t>
            </a:r>
            <a:r>
              <a:rPr lang="sk-SK" sz="1100" dirty="0" err="1"/>
              <a:t>Dunaszerdahely</a:t>
            </a:r>
            <a:r>
              <a:rPr lang="sk-SK" sz="1100" dirty="0"/>
              <a:t>: </a:t>
            </a:r>
            <a:r>
              <a:rPr lang="sk-SK" sz="1100" dirty="0" err="1"/>
              <a:t>Gramma</a:t>
            </a:r>
            <a:r>
              <a:rPr lang="sk-SK" sz="1100" dirty="0"/>
              <a:t> </a:t>
            </a:r>
            <a:r>
              <a:rPr lang="sk-SK" sz="1100" dirty="0" err="1"/>
              <a:t>Nyelvi</a:t>
            </a:r>
            <a:r>
              <a:rPr lang="sk-SK" sz="1100" dirty="0"/>
              <a:t> </a:t>
            </a:r>
            <a:r>
              <a:rPr lang="sk-SK" sz="1100" dirty="0" err="1"/>
              <a:t>Iroda</a:t>
            </a:r>
            <a:r>
              <a:rPr lang="sk-SK" sz="1100" dirty="0"/>
              <a:t>, 24 – 46.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NEUSTUPNÝ, </a:t>
            </a:r>
            <a:r>
              <a:rPr lang="sk-SK" sz="1100" dirty="0" err="1"/>
              <a:t>Jiří</a:t>
            </a:r>
            <a:r>
              <a:rPr lang="sk-SK" sz="1100" dirty="0"/>
              <a:t> 2006: </a:t>
            </a:r>
            <a:r>
              <a:rPr lang="sk-SK" sz="1100" dirty="0" err="1"/>
              <a:t>Sociolinguistic</a:t>
            </a:r>
            <a:r>
              <a:rPr lang="sk-SK" sz="1100" dirty="0"/>
              <a:t> </a:t>
            </a:r>
            <a:r>
              <a:rPr lang="sk-SK" sz="1100" dirty="0" err="1"/>
              <a:t>aspects</a:t>
            </a:r>
            <a:r>
              <a:rPr lang="sk-SK" sz="1100" dirty="0"/>
              <a:t> of </a:t>
            </a:r>
            <a:r>
              <a:rPr lang="sk-SK" sz="1100" dirty="0" err="1"/>
              <a:t>social</a:t>
            </a:r>
            <a:r>
              <a:rPr lang="sk-SK" sz="1100" dirty="0"/>
              <a:t> </a:t>
            </a:r>
            <a:r>
              <a:rPr lang="sk-SK" sz="1100" dirty="0" err="1"/>
              <a:t>modernization</a:t>
            </a:r>
            <a:r>
              <a:rPr lang="sk-SK" sz="1100" dirty="0"/>
              <a:t>. IN: </a:t>
            </a:r>
            <a:r>
              <a:rPr lang="sk-SK" sz="1100" dirty="0" err="1"/>
              <a:t>Sociolinguistics</a:t>
            </a:r>
            <a:r>
              <a:rPr lang="sk-SK" sz="1100" dirty="0"/>
              <a:t> / </a:t>
            </a:r>
            <a:r>
              <a:rPr lang="sk-SK" sz="1100" dirty="0" err="1"/>
              <a:t>Soziolinguistik</a:t>
            </a:r>
            <a:r>
              <a:rPr lang="sk-SK" sz="1100" dirty="0"/>
              <a:t>. </a:t>
            </a:r>
            <a:r>
              <a:rPr lang="sk-SK" sz="1100" dirty="0" err="1"/>
              <a:t>Volume</a:t>
            </a:r>
            <a:r>
              <a:rPr lang="sk-SK" sz="1100" dirty="0"/>
              <a:t> 3 / 3. </a:t>
            </a:r>
            <a:r>
              <a:rPr lang="sk-SK" sz="1100" dirty="0" err="1"/>
              <a:t>Teiband</a:t>
            </a:r>
            <a:r>
              <a:rPr lang="sk-SK" sz="1100" dirty="0"/>
              <a:t>. </a:t>
            </a:r>
            <a:r>
              <a:rPr lang="sk-SK" sz="1100" dirty="0" err="1"/>
              <a:t>Berlin</a:t>
            </a:r>
            <a:r>
              <a:rPr lang="sk-SK" sz="1100" dirty="0"/>
              <a:t>, New York: </a:t>
            </a:r>
            <a:r>
              <a:rPr lang="sk-SK" sz="1100" dirty="0" err="1"/>
              <a:t>Walter</a:t>
            </a:r>
            <a:r>
              <a:rPr lang="sk-SK" sz="1100" dirty="0"/>
              <a:t> de </a:t>
            </a:r>
            <a:r>
              <a:rPr lang="sk-SK" sz="1100" dirty="0" err="1"/>
              <a:t>Gruyter</a:t>
            </a:r>
            <a:r>
              <a:rPr lang="sk-SK" sz="1100" dirty="0"/>
              <a:t>. 2209 – 2224.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ONDREJOVIČ, Slavomír 2006: Slovenčina ako jazyk majoritný a minoritný. IN: Kultúra, jazyk a história Slovákov v Maďarsku. </a:t>
            </a:r>
            <a:r>
              <a:rPr lang="sk-SK" sz="1100" dirty="0" err="1"/>
              <a:t>Békešská</a:t>
            </a:r>
            <a:r>
              <a:rPr lang="sk-SK" sz="1100" dirty="0"/>
              <a:t> Čaba: Výskumný ústav Slovákov v Maďarsku. 185 – 189.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SATINSKÁ, Lucia 2013: Jazyková krajina – naša realita v nápisoch. IN: Romboid 48 / 1. 82 – 85.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SATINSKÁ, Lucia 2016: </a:t>
            </a:r>
            <a:r>
              <a:rPr lang="sk-SK" sz="1100" dirty="0" err="1"/>
              <a:t>Zneviditeľnenie</a:t>
            </a:r>
            <a:r>
              <a:rPr lang="sk-SK" sz="1100" dirty="0"/>
              <a:t> a zjemnenie: reflexie verejného používania maďarčiny u bratislavských viacjazyčných trojgeneračných rodín. IN: Slovenský národopis 64 / 1. 32 – 46.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SATINSKÁ, Lucia 2014. Jazyková krajina Bratislavy: Dunajská ulica =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 of Bratislava: Dunajská </a:t>
            </a:r>
            <a:r>
              <a:rPr lang="sk-SK" sz="1100" dirty="0" err="1"/>
              <a:t>street</a:t>
            </a:r>
            <a:r>
              <a:rPr lang="sk-SK" sz="1100" dirty="0"/>
              <a:t>. IN: Polarity, paralely a prieniky jazykovej komunikácie. Banská Bystrica: </a:t>
            </a:r>
            <a:r>
              <a:rPr lang="sk-SK" sz="1100" dirty="0" err="1"/>
              <a:t>Belianum</a:t>
            </a:r>
            <a:r>
              <a:rPr lang="sk-SK" sz="1100" dirty="0"/>
              <a:t>. 157 – 167. 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SHOHANY, </a:t>
            </a:r>
            <a:r>
              <a:rPr lang="sk-SK" sz="1100" dirty="0" err="1"/>
              <a:t>Elana</a:t>
            </a:r>
            <a:r>
              <a:rPr lang="sk-SK" sz="1100" dirty="0"/>
              <a:t> – GORTER, </a:t>
            </a:r>
            <a:r>
              <a:rPr lang="sk-SK" sz="1100" dirty="0" err="1"/>
              <a:t>Durk</a:t>
            </a:r>
            <a:r>
              <a:rPr lang="sk-SK" sz="1100" dirty="0"/>
              <a:t> 2009: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. </a:t>
            </a:r>
            <a:r>
              <a:rPr lang="sk-SK" sz="1100" dirty="0" err="1"/>
              <a:t>Expanding</a:t>
            </a:r>
            <a:r>
              <a:rPr lang="sk-SK" sz="1100" dirty="0"/>
              <a:t>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Scenery</a:t>
            </a:r>
            <a:r>
              <a:rPr lang="sk-SK" sz="1100" dirty="0"/>
              <a:t>. New York: </a:t>
            </a:r>
            <a:r>
              <a:rPr lang="sk-SK" sz="1100" dirty="0" err="1"/>
              <a:t>Routledge</a:t>
            </a:r>
            <a:r>
              <a:rPr lang="sk-SK" sz="1100" dirty="0"/>
              <a:t>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SCHMITT, </a:t>
            </a:r>
            <a:r>
              <a:rPr lang="sk-SK" sz="1100" dirty="0" err="1"/>
              <a:t>Holger</a:t>
            </a:r>
            <a:r>
              <a:rPr lang="sk-SK" sz="1100" dirty="0"/>
              <a:t> 2018: </a:t>
            </a:r>
            <a:r>
              <a:rPr lang="sk-SK" sz="1100" dirty="0" err="1"/>
              <a:t>Language</a:t>
            </a:r>
            <a:r>
              <a:rPr lang="sk-SK" sz="1100" dirty="0"/>
              <a:t> in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Public</a:t>
            </a:r>
            <a:r>
              <a:rPr lang="sk-SK" sz="1100" dirty="0"/>
              <a:t> </a:t>
            </a:r>
            <a:r>
              <a:rPr lang="sk-SK" sz="1100" dirty="0" err="1"/>
              <a:t>Space</a:t>
            </a:r>
            <a:r>
              <a:rPr lang="sk-SK" sz="1100" dirty="0"/>
              <a:t>. </a:t>
            </a:r>
            <a:r>
              <a:rPr lang="sk-SK" sz="1100" dirty="0" err="1"/>
              <a:t>An</a:t>
            </a:r>
            <a:r>
              <a:rPr lang="sk-SK" sz="1100" dirty="0"/>
              <a:t> </a:t>
            </a:r>
            <a:r>
              <a:rPr lang="sk-SK" sz="1100" dirty="0" err="1"/>
              <a:t>introduction</a:t>
            </a:r>
            <a:r>
              <a:rPr lang="sk-SK" sz="1100" dirty="0"/>
              <a:t> to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. Amazon.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SLOBODA, Marián 2009: State </a:t>
            </a:r>
            <a:r>
              <a:rPr lang="sk-SK" sz="1100" dirty="0" err="1"/>
              <a:t>ideology</a:t>
            </a:r>
            <a:r>
              <a:rPr lang="sk-SK" sz="1100" dirty="0"/>
              <a:t> and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: A </a:t>
            </a:r>
            <a:r>
              <a:rPr lang="sk-SK" sz="1100" dirty="0" err="1"/>
              <a:t>comparative</a:t>
            </a:r>
            <a:r>
              <a:rPr lang="sk-SK" sz="1100" dirty="0"/>
              <a:t> </a:t>
            </a:r>
            <a:r>
              <a:rPr lang="sk-SK" sz="1100" dirty="0" err="1"/>
              <a:t>analysis</a:t>
            </a:r>
            <a:r>
              <a:rPr lang="sk-SK" sz="1100" dirty="0"/>
              <a:t> of (post)</a:t>
            </a:r>
            <a:r>
              <a:rPr lang="sk-SK" sz="1100" dirty="0" err="1"/>
              <a:t>communist</a:t>
            </a:r>
            <a:r>
              <a:rPr lang="sk-SK" sz="1100" dirty="0"/>
              <a:t> </a:t>
            </a:r>
            <a:r>
              <a:rPr lang="sk-SK" sz="1100" dirty="0" err="1"/>
              <a:t>Belarus</a:t>
            </a:r>
            <a:r>
              <a:rPr lang="sk-SK" sz="1100" dirty="0"/>
              <a:t>, </a:t>
            </a:r>
            <a:r>
              <a:rPr lang="sk-SK" sz="1100" dirty="0" err="1"/>
              <a:t>Czech</a:t>
            </a:r>
            <a:r>
              <a:rPr lang="sk-SK" sz="1100" dirty="0"/>
              <a:t> </a:t>
            </a:r>
            <a:r>
              <a:rPr lang="sk-SK" sz="1100" dirty="0" err="1"/>
              <a:t>Republic</a:t>
            </a:r>
            <a:r>
              <a:rPr lang="sk-SK" sz="1100" dirty="0"/>
              <a:t> and Slovakia. IN: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: </a:t>
            </a:r>
            <a:r>
              <a:rPr lang="sk-SK" sz="1100" dirty="0" err="1"/>
              <a:t>Expanding</a:t>
            </a:r>
            <a:r>
              <a:rPr lang="sk-SK" sz="1100" dirty="0"/>
              <a:t>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Scenery</a:t>
            </a:r>
            <a:r>
              <a:rPr lang="sk-SK" sz="1100" dirty="0"/>
              <a:t>. New York – </a:t>
            </a:r>
            <a:r>
              <a:rPr lang="sk-SK" sz="1100" dirty="0" err="1"/>
              <a:t>London</a:t>
            </a:r>
            <a:r>
              <a:rPr lang="sk-SK" sz="1100" dirty="0"/>
              <a:t>: </a:t>
            </a:r>
            <a:r>
              <a:rPr lang="sk-SK" sz="1100" dirty="0" err="1"/>
              <a:t>Routledge</a:t>
            </a:r>
            <a:r>
              <a:rPr lang="sk-SK" sz="1100" dirty="0"/>
              <a:t>. 173 – 188.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SLOBODA, Marián  –  SZABÓ-GILINGER </a:t>
            </a:r>
            <a:r>
              <a:rPr lang="sk-SK" sz="1100" dirty="0" err="1"/>
              <a:t>Eszter</a:t>
            </a:r>
            <a:r>
              <a:rPr lang="sk-SK" sz="1100" dirty="0"/>
              <a:t> – VIGERS, </a:t>
            </a:r>
            <a:r>
              <a:rPr lang="sk-SK" sz="1100" dirty="0" err="1"/>
              <a:t>Dick</a:t>
            </a:r>
            <a:r>
              <a:rPr lang="sk-SK" sz="1100" dirty="0"/>
              <a:t> – ŠIMIČIĆ, </a:t>
            </a:r>
            <a:r>
              <a:rPr lang="sk-SK" sz="1100" dirty="0" err="1"/>
              <a:t>Lucija</a:t>
            </a:r>
            <a:r>
              <a:rPr lang="sk-SK" sz="1100" dirty="0"/>
              <a:t> 2010. </a:t>
            </a:r>
            <a:r>
              <a:rPr lang="sk-SK" sz="1100" dirty="0" err="1"/>
              <a:t>Carrying</a:t>
            </a:r>
            <a:r>
              <a:rPr lang="sk-SK" sz="1100" dirty="0"/>
              <a:t> </a:t>
            </a:r>
            <a:r>
              <a:rPr lang="sk-SK" sz="1100" dirty="0" err="1"/>
              <a:t>out</a:t>
            </a:r>
            <a:r>
              <a:rPr lang="sk-SK" sz="1100" dirty="0"/>
              <a:t> a </a:t>
            </a:r>
            <a:r>
              <a:rPr lang="sk-SK" sz="1100" dirty="0" err="1"/>
              <a:t>language</a:t>
            </a:r>
            <a:r>
              <a:rPr lang="sk-SK" sz="1100" dirty="0"/>
              <a:t> </a:t>
            </a:r>
            <a:r>
              <a:rPr lang="sk-SK" sz="1100" dirty="0" err="1"/>
              <a:t>policy</a:t>
            </a:r>
            <a:r>
              <a:rPr lang="sk-SK" sz="1100" dirty="0"/>
              <a:t> change: </a:t>
            </a:r>
            <a:r>
              <a:rPr lang="sk-SK" sz="1100" dirty="0" err="1"/>
              <a:t>advocacy</a:t>
            </a:r>
            <a:r>
              <a:rPr lang="sk-SK" sz="1100" dirty="0"/>
              <a:t> </a:t>
            </a:r>
            <a:r>
              <a:rPr lang="sk-SK" sz="1100" dirty="0" err="1"/>
              <a:t>coalitions</a:t>
            </a:r>
            <a:r>
              <a:rPr lang="sk-SK" sz="1100" dirty="0"/>
              <a:t> and </a:t>
            </a:r>
            <a:r>
              <a:rPr lang="sk-SK" sz="1100" dirty="0" err="1"/>
              <a:t>the</a:t>
            </a:r>
            <a:r>
              <a:rPr lang="sk-SK" sz="1100" dirty="0"/>
              <a:t> management of </a:t>
            </a:r>
            <a:r>
              <a:rPr lang="sk-SK" sz="1100" dirty="0" err="1"/>
              <a:t>linguistic</a:t>
            </a:r>
            <a:r>
              <a:rPr lang="sk-SK" sz="1100" dirty="0"/>
              <a:t> </a:t>
            </a:r>
            <a:r>
              <a:rPr lang="sk-SK" sz="1100" dirty="0" err="1"/>
              <a:t>landscape</a:t>
            </a:r>
            <a:r>
              <a:rPr lang="sk-SK" sz="1100" dirty="0"/>
              <a:t> In: </a:t>
            </a:r>
            <a:r>
              <a:rPr lang="sk-SK" sz="1100" dirty="0" err="1"/>
              <a:t>Current</a:t>
            </a:r>
            <a:r>
              <a:rPr lang="sk-SK" sz="1100" dirty="0"/>
              <a:t> </a:t>
            </a:r>
            <a:r>
              <a:rPr lang="sk-SK" sz="1100" dirty="0" err="1"/>
              <a:t>Issues</a:t>
            </a:r>
            <a:r>
              <a:rPr lang="sk-SK" sz="1100" dirty="0"/>
              <a:t> in </a:t>
            </a:r>
            <a:r>
              <a:rPr lang="sk-SK" sz="1100" dirty="0" err="1"/>
              <a:t>Language</a:t>
            </a:r>
            <a:r>
              <a:rPr lang="sk-SK" sz="1100" dirty="0"/>
              <a:t> </a:t>
            </a:r>
            <a:r>
              <a:rPr lang="sk-SK" sz="1100" dirty="0" err="1"/>
              <a:t>Planning</a:t>
            </a:r>
            <a:r>
              <a:rPr lang="sk-SK" sz="1100" dirty="0"/>
              <a:t>. </a:t>
            </a:r>
            <a:r>
              <a:rPr lang="sk-SK" sz="1100" dirty="0" err="1"/>
              <a:t>Vol</a:t>
            </a:r>
            <a:r>
              <a:rPr lang="sk-SK" sz="1100" dirty="0"/>
              <a:t>. 11, No. 2, May 2010. 95–113. DOI: 10.1080/14664208.2010.505067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SZABÓMIHÁLY </a:t>
            </a:r>
            <a:r>
              <a:rPr lang="sk-SK" sz="1100" dirty="0" err="1"/>
              <a:t>Gizella</a:t>
            </a:r>
            <a:r>
              <a:rPr lang="sk-SK" sz="1100" dirty="0"/>
              <a:t> 2017: A </a:t>
            </a:r>
            <a:r>
              <a:rPr lang="sk-SK" sz="1100" dirty="0" err="1"/>
              <a:t>magyar</a:t>
            </a:r>
            <a:r>
              <a:rPr lang="sk-SK" sz="1100" dirty="0"/>
              <a:t> </a:t>
            </a:r>
            <a:r>
              <a:rPr lang="sk-SK" sz="1100" dirty="0" err="1"/>
              <a:t>nyelv</a:t>
            </a:r>
            <a:r>
              <a:rPr lang="sk-SK" sz="1100" dirty="0"/>
              <a:t> </a:t>
            </a:r>
            <a:r>
              <a:rPr lang="sk-SK" sz="1100" dirty="0" err="1"/>
              <a:t>használata</a:t>
            </a:r>
            <a:r>
              <a:rPr lang="sk-SK" sz="1100" dirty="0"/>
              <a:t> a </a:t>
            </a:r>
            <a:r>
              <a:rPr lang="sk-SK" sz="1100" dirty="0" err="1"/>
              <a:t>közigazgatásban</a:t>
            </a:r>
            <a:r>
              <a:rPr lang="sk-SK" sz="1100" dirty="0"/>
              <a:t> a </a:t>
            </a:r>
            <a:r>
              <a:rPr lang="sk-SK" sz="1100" dirty="0" err="1"/>
              <a:t>Magyarországgal</a:t>
            </a:r>
            <a:r>
              <a:rPr lang="sk-SK" sz="1100" dirty="0"/>
              <a:t> </a:t>
            </a:r>
            <a:r>
              <a:rPr lang="sk-SK" sz="1100" dirty="0" err="1"/>
              <a:t>szomszédos</a:t>
            </a:r>
            <a:r>
              <a:rPr lang="sk-SK" sz="1100" dirty="0"/>
              <a:t> </a:t>
            </a:r>
            <a:r>
              <a:rPr lang="sk-SK" sz="1100" dirty="0" err="1"/>
              <a:t>országokban</a:t>
            </a:r>
            <a:r>
              <a:rPr lang="sk-SK" sz="1100" dirty="0"/>
              <a:t>. IN: A </a:t>
            </a:r>
            <a:r>
              <a:rPr lang="sk-SK" sz="1100" dirty="0" err="1"/>
              <a:t>magyar</a:t>
            </a:r>
            <a:r>
              <a:rPr lang="sk-SK" sz="1100" dirty="0"/>
              <a:t> </a:t>
            </a:r>
            <a:r>
              <a:rPr lang="sk-SK" sz="1100" dirty="0" err="1"/>
              <a:t>nyelv</a:t>
            </a:r>
            <a:r>
              <a:rPr lang="sk-SK" sz="1100" dirty="0"/>
              <a:t> jelene </a:t>
            </a:r>
            <a:r>
              <a:rPr lang="sk-SK" sz="1100" dirty="0" err="1"/>
              <a:t>és</a:t>
            </a:r>
            <a:r>
              <a:rPr lang="sk-SK" sz="1100" dirty="0"/>
              <a:t> </a:t>
            </a:r>
            <a:r>
              <a:rPr lang="sk-SK" sz="1100" dirty="0" err="1"/>
              <a:t>jövője</a:t>
            </a:r>
            <a:r>
              <a:rPr lang="sk-SK" sz="1100" dirty="0"/>
              <a:t>. </a:t>
            </a:r>
            <a:r>
              <a:rPr lang="sk-SK" sz="1100" dirty="0" err="1"/>
              <a:t>Budapest</a:t>
            </a:r>
            <a:r>
              <a:rPr lang="sk-SK" sz="1100" dirty="0"/>
              <a:t>: </a:t>
            </a:r>
            <a:r>
              <a:rPr lang="sk-SK" sz="1100" dirty="0" err="1"/>
              <a:t>Gondolat</a:t>
            </a:r>
            <a:r>
              <a:rPr lang="sk-SK" sz="1100" dirty="0"/>
              <a:t> </a:t>
            </a:r>
            <a:r>
              <a:rPr lang="sk-SK" sz="1100" dirty="0" err="1"/>
              <a:t>Kiadó</a:t>
            </a:r>
            <a:r>
              <a:rPr lang="sk-SK" sz="1100" dirty="0"/>
              <a:t>. 299 – 320.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TÓTH </a:t>
            </a:r>
            <a:r>
              <a:rPr lang="sk-SK" sz="1100" dirty="0" err="1"/>
              <a:t>Sándor</a:t>
            </a:r>
            <a:r>
              <a:rPr lang="sk-SK" sz="1100" dirty="0"/>
              <a:t> </a:t>
            </a:r>
            <a:r>
              <a:rPr lang="sk-SK" sz="1100" dirty="0" err="1"/>
              <a:t>János</a:t>
            </a:r>
            <a:r>
              <a:rPr lang="sk-SK" sz="1100" dirty="0"/>
              <a:t> – TUŠKA, Tünde – UHRINOVÁ, Alžbeta – ŽILÁKOVÁ, Mária 2005. Jazyková situácia v Slovenskom </a:t>
            </a:r>
            <a:r>
              <a:rPr lang="sk-SK" sz="1100" dirty="0" err="1"/>
              <a:t>Komlóši</a:t>
            </a:r>
            <a:r>
              <a:rPr lang="sk-SK" sz="1100" dirty="0"/>
              <a:t>. IN: Používanie slovenského jazyka v </a:t>
            </a:r>
            <a:r>
              <a:rPr lang="sk-SK" sz="1100" dirty="0" err="1"/>
              <a:t>Békešskej</a:t>
            </a:r>
            <a:r>
              <a:rPr lang="sk-SK" sz="1100" dirty="0"/>
              <a:t> župe. </a:t>
            </a:r>
            <a:r>
              <a:rPr lang="sk-SK" sz="1100" dirty="0" err="1"/>
              <a:t>Békešská</a:t>
            </a:r>
            <a:r>
              <a:rPr lang="sk-SK" sz="1100" dirty="0"/>
              <a:t> Čaba: Výskumný ústav Slovákov v Maďarsku. 240 – 325.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TUSKA Tünde 2015: Používanie slovenského jazyka v rozličných komunikačných sférach a situáciách v Maďarsku. IN: Duchovná a sociálna kultúra menšín v majoritnom prostredí. </a:t>
            </a:r>
            <a:r>
              <a:rPr lang="sk-SK" sz="1100" dirty="0" err="1"/>
              <a:t>Békešská</a:t>
            </a:r>
            <a:r>
              <a:rPr lang="sk-SK" sz="1100" dirty="0"/>
              <a:t> Čaba: Výskumný ústav CSSM. 168 – 173.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TUŠKOVÁ, Tünde 2014: Stereotypy a predsudky študentov slovenského </a:t>
            </a:r>
            <a:r>
              <a:rPr lang="sk-SK" sz="1100" dirty="0" err="1"/>
              <a:t>pȏvodu</a:t>
            </a:r>
            <a:r>
              <a:rPr lang="sk-SK" sz="1100" dirty="0"/>
              <a:t> v Maďarsku. IN: Registre jazyka a jazykovedy II: Na počesť Daniely </a:t>
            </a:r>
            <a:r>
              <a:rPr lang="sk-SK" sz="1100" dirty="0" err="1"/>
              <a:t>Slančovej</a:t>
            </a:r>
            <a:r>
              <a:rPr lang="sk-SK" sz="1100" dirty="0"/>
              <a:t>. Prešov: Filozofická fakulta </a:t>
            </a:r>
            <a:r>
              <a:rPr lang="sk-SK" sz="1100" dirty="0" err="1"/>
              <a:t>Presovskej</a:t>
            </a:r>
            <a:r>
              <a:rPr lang="sk-SK" sz="1100" dirty="0"/>
              <a:t> univerzity. 258 – 263.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TUŠKOVÁ, Tünde 2016: Slovenský jazyk v univerzitnom bilingválnom prostredí. </a:t>
            </a:r>
            <a:r>
              <a:rPr lang="sk-SK" sz="1100" dirty="0" err="1"/>
              <a:t>Békešská</a:t>
            </a:r>
            <a:r>
              <a:rPr lang="sk-SK" sz="1100" dirty="0"/>
              <a:t> Čaba: VÚSM. 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1100" dirty="0"/>
              <a:t>UHRINOVÁ, Alžbeta 2011: Súčasná jazyková situácia v Maďarsku. Nadlak: Vydavateľstvo Ivan Krasko.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VAN MENSEL, </a:t>
            </a:r>
            <a:r>
              <a:rPr lang="en-US" sz="1100" dirty="0" err="1"/>
              <a:t>Luk</a:t>
            </a:r>
            <a:r>
              <a:rPr lang="en-US" sz="1100" dirty="0"/>
              <a:t> – VANDENBROUCKE, </a:t>
            </a:r>
            <a:r>
              <a:rPr lang="en-US" sz="1100" dirty="0" err="1"/>
              <a:t>Mieke</a:t>
            </a:r>
            <a:r>
              <a:rPr lang="en-US" sz="1100" dirty="0"/>
              <a:t> – BLACKWOOD, Robert 2017: Linguistic Landscapes. IN: The Oxford Handbook of Language and Society. Oxford: Oxford University Press. 423 – 450.</a:t>
            </a:r>
            <a:endParaRPr lang="sk-SK" sz="1100" dirty="0"/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51724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54667" y="828328"/>
            <a:ext cx="9355666" cy="52676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sk-SK" sz="2200" dirty="0">
                <a:latin typeface="Calibri"/>
                <a:ea typeface="Calibri"/>
                <a:cs typeface="Times New Roman"/>
              </a:rPr>
              <a:t>Do bezprostrednej súvislosti s otázkou synchrónnej dynamiky kladie pojem jazykovej situácie V.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Barnet</a:t>
            </a:r>
            <a:r>
              <a:rPr lang="sk-SK" sz="2200" dirty="0">
                <a:latin typeface="Calibri"/>
                <a:ea typeface="Calibri"/>
                <a:cs typeface="Times New Roman"/>
              </a:rPr>
              <a:t>. Podľa neho sa tento pojem opiera o tri základné komponenty:</a:t>
            </a:r>
          </a:p>
          <a:p>
            <a:pPr marL="1439863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sk-SK" sz="2200" dirty="0">
                <a:latin typeface="Calibri"/>
                <a:ea typeface="Calibri"/>
                <a:cs typeface="Times New Roman"/>
              </a:rPr>
              <a:t>- komunikatívne sféry</a:t>
            </a:r>
          </a:p>
          <a:p>
            <a:pPr marL="1439863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sk-SK" sz="2200" dirty="0">
                <a:latin typeface="Calibri"/>
                <a:ea typeface="Calibri"/>
                <a:cs typeface="Times New Roman"/>
              </a:rPr>
              <a:t>- používatelia jazyka</a:t>
            </a:r>
          </a:p>
          <a:p>
            <a:pPr marL="1439863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sk-SK" sz="2200" dirty="0">
                <a:latin typeface="Calibri"/>
                <a:ea typeface="Calibri"/>
                <a:cs typeface="Times New Roman"/>
              </a:rPr>
              <a:t>- jazykový celok.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sk-SK" sz="2200" dirty="0">
                <a:latin typeface="Calibri"/>
                <a:ea typeface="Calibri"/>
                <a:cs typeface="Times New Roman"/>
              </a:rPr>
              <a:t>V. </a:t>
            </a:r>
            <a:r>
              <a:rPr lang="sk-SK" sz="2200" dirty="0" err="1">
                <a:latin typeface="Calibri"/>
                <a:ea typeface="Calibri"/>
                <a:cs typeface="Times New Roman"/>
              </a:rPr>
              <a:t>Barnet</a:t>
            </a:r>
            <a:r>
              <a:rPr lang="sk-SK" sz="2200" dirty="0">
                <a:latin typeface="Calibri"/>
                <a:ea typeface="Calibri"/>
                <a:cs typeface="Times New Roman"/>
              </a:rPr>
              <a:t> pritom poznamenáva, že jazykovú situáciu nevytvára samotný sklad týchto zložiek, ale ich vzájomné vzťahy, ktoré sa realizujú v komunikácii.</a:t>
            </a:r>
          </a:p>
          <a:p>
            <a:pPr marL="82296" indent="0">
              <a:lnSpc>
                <a:spcPct val="160000"/>
              </a:lnSpc>
              <a:spcBef>
                <a:spcPts val="0"/>
              </a:spcBef>
              <a:buNone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11211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548680"/>
            <a:ext cx="9956800" cy="61926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sk-SK" dirty="0">
                <a:latin typeface="Calibri"/>
                <a:ea typeface="Calibri"/>
                <a:cs typeface="Times New Roman"/>
              </a:rPr>
              <a:t>V. </a:t>
            </a:r>
            <a:r>
              <a:rPr lang="sk-SK" dirty="0" err="1">
                <a:latin typeface="Calibri"/>
                <a:ea typeface="Calibri"/>
                <a:cs typeface="Times New Roman"/>
              </a:rPr>
              <a:t>Krupa</a:t>
            </a:r>
            <a:r>
              <a:rPr lang="sk-SK" dirty="0">
                <a:latin typeface="Calibri"/>
                <a:ea typeface="Calibri"/>
                <a:cs typeface="Times New Roman"/>
              </a:rPr>
              <a:t> charakterizuje jazykovú situáciu ako súbor jazykov, ktoré existujú popri sebe a navzájom sa doplňujú. Zdôrazňuje, že jazyková situácia má v zásade dva rozmery – </a:t>
            </a:r>
            <a:r>
              <a:rPr lang="sk-SK" i="1" dirty="0">
                <a:latin typeface="Calibri"/>
                <a:ea typeface="Calibri"/>
                <a:cs typeface="Times New Roman"/>
              </a:rPr>
              <a:t>horizontálny</a:t>
            </a:r>
            <a:r>
              <a:rPr lang="sk-SK" dirty="0">
                <a:latin typeface="Calibri"/>
                <a:ea typeface="Calibri"/>
                <a:cs typeface="Times New Roman"/>
              </a:rPr>
              <a:t> (územná rozmanitosť), a </a:t>
            </a:r>
            <a:r>
              <a:rPr lang="sk-SK" i="1" dirty="0">
                <a:latin typeface="Calibri"/>
                <a:ea typeface="Calibri"/>
                <a:cs typeface="Times New Roman"/>
              </a:rPr>
              <a:t>vertikálny</a:t>
            </a:r>
            <a:r>
              <a:rPr lang="sk-SK" dirty="0">
                <a:latin typeface="Calibri"/>
                <a:ea typeface="Calibri"/>
                <a:cs typeface="Times New Roman"/>
              </a:rPr>
              <a:t> (sociálna rozvrstvenosť). Z globálneho hľadiska, riešiac vzájomné pomery jazykov v štátnych útvaroch, vyčleňuje tri typy jazykovej situácie: </a:t>
            </a:r>
            <a:r>
              <a:rPr lang="sk-SK" dirty="0" err="1">
                <a:latin typeface="Calibri"/>
                <a:ea typeface="Calibri"/>
                <a:cs typeface="Times New Roman"/>
              </a:rPr>
              <a:t>monocentrickú</a:t>
            </a:r>
            <a:r>
              <a:rPr lang="sk-SK" dirty="0">
                <a:latin typeface="Calibri"/>
                <a:ea typeface="Calibri"/>
                <a:cs typeface="Times New Roman"/>
              </a:rPr>
              <a:t>, </a:t>
            </a:r>
            <a:r>
              <a:rPr lang="sk-SK" dirty="0" err="1">
                <a:latin typeface="Calibri"/>
                <a:ea typeface="Calibri"/>
                <a:cs typeface="Times New Roman"/>
              </a:rPr>
              <a:t>bicentrickú</a:t>
            </a:r>
            <a:r>
              <a:rPr lang="sk-SK" dirty="0">
                <a:latin typeface="Calibri"/>
                <a:ea typeface="Calibri"/>
                <a:cs typeface="Times New Roman"/>
              </a:rPr>
              <a:t> a </a:t>
            </a:r>
            <a:r>
              <a:rPr lang="sk-SK" dirty="0" err="1">
                <a:latin typeface="Calibri"/>
                <a:ea typeface="Calibri"/>
                <a:cs typeface="Times New Roman"/>
              </a:rPr>
              <a:t>polycentrickú</a:t>
            </a:r>
            <a:r>
              <a:rPr lang="sk-SK" dirty="0">
                <a:latin typeface="Calibri"/>
                <a:ea typeface="Calibri"/>
                <a:cs typeface="Times New Roman"/>
              </a:rPr>
              <a:t>. J. </a:t>
            </a:r>
            <a:r>
              <a:rPr lang="sk-SK" dirty="0" err="1">
                <a:latin typeface="Calibri"/>
                <a:ea typeface="Calibri"/>
                <a:cs typeface="Times New Roman"/>
              </a:rPr>
              <a:t>Kačala</a:t>
            </a:r>
            <a:r>
              <a:rPr lang="sk-SK" dirty="0">
                <a:latin typeface="Calibri"/>
                <a:ea typeface="Calibri"/>
                <a:cs typeface="Times New Roman"/>
              </a:rPr>
              <a:t> v súvislosti s otázkou jazykovej situácie  slovenčiny prisudzuje  tomuto pojmu tri dimenzie: </a:t>
            </a:r>
          </a:p>
          <a:p>
            <a:pPr marL="719138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</a:t>
            </a:r>
            <a:r>
              <a:rPr lang="sk-SK" i="1" dirty="0" err="1">
                <a:latin typeface="Calibri"/>
                <a:ea typeface="Calibri"/>
                <a:cs typeface="Times New Roman"/>
              </a:rPr>
              <a:t>vnútrojazykový</a:t>
            </a:r>
            <a:r>
              <a:rPr lang="sk-SK" i="1" dirty="0">
                <a:latin typeface="Calibri"/>
                <a:ea typeface="Calibri"/>
                <a:cs typeface="Times New Roman"/>
              </a:rPr>
              <a:t> rozmer </a:t>
            </a:r>
            <a:r>
              <a:rPr lang="sk-SK" dirty="0">
                <a:latin typeface="Calibri"/>
                <a:ea typeface="Calibri"/>
                <a:cs typeface="Times New Roman"/>
              </a:rPr>
              <a:t>charakterizujú jednotlivé existenčné formy národného jazyka,</a:t>
            </a:r>
          </a:p>
          <a:p>
            <a:pPr marL="719138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</a:t>
            </a:r>
            <a:r>
              <a:rPr lang="sk-SK" i="1" dirty="0">
                <a:latin typeface="Calibri"/>
                <a:ea typeface="Calibri"/>
                <a:cs typeface="Times New Roman"/>
              </a:rPr>
              <a:t>medzijazykovým rozmerom </a:t>
            </a:r>
            <a:r>
              <a:rPr lang="sk-SK" dirty="0">
                <a:latin typeface="Calibri"/>
                <a:ea typeface="Calibri"/>
                <a:cs typeface="Times New Roman"/>
              </a:rPr>
              <a:t>sa rozumie spoločenské postavenie, kultúra a vyučovanie slovenského národného jazyka vo vzťahu k jazykom, s ktorými majú príslušníci slovenského národa aktívne kontakty,</a:t>
            </a:r>
          </a:p>
          <a:p>
            <a:pPr marL="719138" indent="-177800">
              <a:lnSpc>
                <a:spcPct val="170000"/>
              </a:lnSpc>
              <a:spcBef>
                <a:spcPts val="0"/>
              </a:spcBef>
              <a:buNone/>
            </a:pPr>
            <a:r>
              <a:rPr lang="sk-SK" dirty="0">
                <a:latin typeface="Calibri"/>
                <a:ea typeface="Calibri"/>
                <a:cs typeface="Times New Roman"/>
              </a:rPr>
              <a:t>- </a:t>
            </a:r>
            <a:r>
              <a:rPr lang="sk-SK" i="1" dirty="0">
                <a:latin typeface="Calibri"/>
                <a:ea typeface="Calibri"/>
                <a:cs typeface="Times New Roman"/>
              </a:rPr>
              <a:t>mimojazykový rozmer </a:t>
            </a:r>
            <a:r>
              <a:rPr lang="sk-SK" dirty="0">
                <a:latin typeface="Calibri"/>
                <a:ea typeface="Calibri"/>
                <a:cs typeface="Times New Roman"/>
              </a:rPr>
              <a:t>jazykovej situácie určujú spoločenské, politické a kultúrne činitele vplývajúce na stav jazyka a jeho používanie.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164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32933" y="476672"/>
            <a:ext cx="10075334" cy="60486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sk-SK" sz="2200" dirty="0">
                <a:ea typeface="Calibri"/>
                <a:cs typeface="Times New Roman"/>
              </a:rPr>
              <a:t>Existuje istá </a:t>
            </a:r>
            <a:r>
              <a:rPr lang="sk-SK" sz="2200" dirty="0" err="1">
                <a:ea typeface="Calibri"/>
                <a:cs typeface="Times New Roman"/>
              </a:rPr>
              <a:t>prieniková</a:t>
            </a:r>
            <a:r>
              <a:rPr lang="sk-SK" sz="2200" dirty="0">
                <a:ea typeface="Calibri"/>
                <a:cs typeface="Times New Roman"/>
              </a:rPr>
              <a:t> zhoda vytvárajúca potrebný spoločný rámec. Ide najmä o dimenzie predstavujúce dvojice opozícií:</a:t>
            </a:r>
          </a:p>
          <a:p>
            <a:pPr marL="82296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sk-SK" sz="2200" dirty="0">
                <a:ea typeface="Calibri"/>
                <a:cs typeface="Times New Roman"/>
              </a:rPr>
              <a:t>	</a:t>
            </a:r>
            <a:r>
              <a:rPr lang="sk-SK" sz="2200" dirty="0" smtClean="0">
                <a:ea typeface="Calibri"/>
                <a:cs typeface="Times New Roman"/>
              </a:rPr>
              <a:t>- Vonkajšia </a:t>
            </a:r>
            <a:r>
              <a:rPr lang="sk-SK" sz="2200" dirty="0">
                <a:ea typeface="Calibri"/>
                <a:cs typeface="Times New Roman"/>
              </a:rPr>
              <a:t>– vnútorná</a:t>
            </a:r>
          </a:p>
          <a:p>
            <a:pPr marL="82296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sk-SK" sz="2200" dirty="0">
                <a:ea typeface="Calibri"/>
                <a:cs typeface="Times New Roman"/>
              </a:rPr>
              <a:t>	</a:t>
            </a:r>
            <a:r>
              <a:rPr lang="sk-SK" sz="2200" dirty="0" smtClean="0">
                <a:ea typeface="Calibri"/>
                <a:cs typeface="Times New Roman"/>
              </a:rPr>
              <a:t>- Horizontálna </a:t>
            </a:r>
            <a:r>
              <a:rPr lang="sk-SK" sz="2200" dirty="0">
                <a:ea typeface="Calibri"/>
                <a:cs typeface="Times New Roman"/>
              </a:rPr>
              <a:t>– vertikálna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sk-SK" sz="2200" dirty="0">
                <a:ea typeface="Calibri"/>
                <a:cs typeface="Times New Roman"/>
              </a:rPr>
              <a:t>Vnútorný rozmer jazykovej situácie je definovaný útvarmi jazyka a komunikačnými sférami, vonkajší rozmer charakterizujú </a:t>
            </a:r>
            <a:r>
              <a:rPr lang="sk-SK" sz="2200" dirty="0" err="1">
                <a:ea typeface="Calibri"/>
                <a:cs typeface="Times New Roman"/>
              </a:rPr>
              <a:t>sociogénne</a:t>
            </a:r>
            <a:r>
              <a:rPr lang="sk-SK" sz="2200" dirty="0">
                <a:ea typeface="Calibri"/>
                <a:cs typeface="Times New Roman"/>
              </a:rPr>
              <a:t> faktory a medzijazykové kontakty, na druhej strane horizontálna dimenzia je konkretizovaná územnou rozmanitosťou a vertikálnu dimenziu napĺňa sociálno-komunikačná rozvrstvenosť. Jazyková situácia predstavuje aktuálny jazykovo-komunikačne, sociálno-politicky a teritoriálne determinovaný status jazyka.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461988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3949</Words>
  <Application>Microsoft Office PowerPoint</Application>
  <PresentationFormat>Širokouhlá</PresentationFormat>
  <Paragraphs>356</Paragraphs>
  <Slides>68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68</vt:i4>
      </vt:variant>
    </vt:vector>
  </HeadingPairs>
  <TitlesOfParts>
    <vt:vector size="77" baseType="lpstr">
      <vt:lpstr>Microsoft YaHei</vt:lpstr>
      <vt:lpstr>Arial</vt:lpstr>
      <vt:lpstr>Calibri</vt:lpstr>
      <vt:lpstr>Calibri Light</vt:lpstr>
      <vt:lpstr>Century Gothic</vt:lpstr>
      <vt:lpstr>Helvetica Light</vt:lpstr>
      <vt:lpstr>Times New Roman</vt:lpstr>
      <vt:lpstr>Wingdings</vt:lpstr>
      <vt:lpstr>Motív Office</vt:lpstr>
      <vt:lpstr>6.  Typológia jazykových situácií. Jazyková krajina.</vt:lpstr>
      <vt:lpstr>Časť A  Vstup do problematiky</vt:lpstr>
      <vt:lpstr>Jazykovú situáciu tvoria tri zložky, a to sociálna,  komunikačná a jazyková zložka.</vt:lpstr>
      <vt:lpstr>Typy jazykových situácií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Všeobecné  sociálno-politické  faktory</vt:lpstr>
      <vt:lpstr>Prezentácia programu PowerPoint</vt:lpstr>
      <vt:lpstr>Prezentácia programu PowerPoint</vt:lpstr>
      <vt:lpstr>Prezentácia programu PowerPoint</vt:lpstr>
      <vt:lpstr>Prezentácia programu PowerPoint</vt:lpstr>
      <vt:lpstr> Enklávna a diasporálna slovenčina</vt:lpstr>
      <vt:lpstr>Čo  charakterizuje  enklávnu  slovenčinu?</vt:lpstr>
      <vt:lpstr>Prezentácia programu PowerPoint</vt:lpstr>
      <vt:lpstr>Prezentácia programu PowerPoint</vt:lpstr>
      <vt:lpstr>Enklávny typ slovenčiny </vt:lpstr>
      <vt:lpstr>Prezentácia programu PowerPoint</vt:lpstr>
      <vt:lpstr>Prezentácia programu PowerPoint</vt:lpstr>
      <vt:lpstr>Prezentácia programu PowerPoint</vt:lpstr>
      <vt:lpstr>Preberanie slovies</vt:lpstr>
      <vt:lpstr>Prezentácia programu PowerPoint</vt:lpstr>
      <vt:lpstr>Prezentácia programu PowerPoint</vt:lpstr>
      <vt:lpstr>Doterajšie  výskumy  v  oblasti  slovensko-maďarských  etnojazykových vzťahov </vt:lpstr>
      <vt:lpstr>Slovenčina v 21. stor.</vt:lpstr>
      <vt:lpstr>Jazyková situácia</vt:lpstr>
      <vt:lpstr>Prezentácia programu PowerPoint</vt:lpstr>
      <vt:lpstr>Prezentácia programu PowerPoint</vt:lpstr>
      <vt:lpstr>Prezentácia programu PowerPoint</vt:lpstr>
      <vt:lpstr>Prezentácia programu PowerPoint</vt:lpstr>
      <vt:lpstr>Jazyková situácia Maďarov na Slovensku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Jazyková krajina</vt:lpstr>
      <vt:lpstr>Prezentácia programu PowerPoint</vt:lpstr>
      <vt:lpstr>Funkcie jazykovej krajiny</vt:lpstr>
      <vt:lpstr>Prezentácia programu PowerPoint</vt:lpstr>
      <vt:lpstr>Prezentácia programu PowerPoint</vt:lpstr>
      <vt:lpstr>Časť B  Výskumy</vt:lpstr>
      <vt:lpstr>Prezentácia programu PowerPoint</vt:lpstr>
      <vt:lpstr>Jazyková krajina južné Slovensko</vt:lpstr>
      <vt:lpstr>Prezentácia programu PowerPoint</vt:lpstr>
      <vt:lpstr>Jazyková krajina Komárna (Győriová Baková 2017: 54 – 58)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 Jazyková situácia.  Jazyková krajina</dc:title>
  <dc:creator>user</dc:creator>
  <cp:lastModifiedBy>Vajda Barnabás</cp:lastModifiedBy>
  <cp:revision>71</cp:revision>
  <dcterms:created xsi:type="dcterms:W3CDTF">2018-10-20T09:19:10Z</dcterms:created>
  <dcterms:modified xsi:type="dcterms:W3CDTF">2019-12-11T09:54:58Z</dcterms:modified>
</cp:coreProperties>
</file>